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9" r:id="rId22"/>
    <p:sldId id="276" r:id="rId23"/>
    <p:sldId id="277" r:id="rId24"/>
    <p:sldId id="278" r:id="rId25"/>
  </p:sldIdLst>
  <p:sldSz cx="18288000" cy="10287000"/>
  <p:notesSz cx="6858000" cy="9144000"/>
  <p:embeddedFontLst>
    <p:embeddedFont>
      <p:font typeface="Garet" panose="020B0604020202020204" charset="0"/>
      <p:regular r:id="rId27"/>
    </p:embeddedFont>
    <p:embeddedFont>
      <p:font typeface="Garet Bold" panose="020B0604020202020204" charset="0"/>
      <p:regular r:id="rId28"/>
    </p:embeddedFont>
    <p:embeddedFont>
      <p:font typeface="Inter" panose="020B0604020202020204" charset="0"/>
      <p:regular r:id="rId29"/>
    </p:embeddedFont>
    <p:embeddedFont>
      <p:font typeface="Inter Bold" panose="020B0604020202020204" charset="0"/>
      <p:regular r:id="rId30"/>
    </p:embeddedFont>
    <p:embeddedFont>
      <p:font typeface="Inter Italics" panose="020B0604020202020204" charset="0"/>
      <p:regular r:id="rId31"/>
    </p:embeddedFont>
    <p:embeddedFont>
      <p:font typeface="Open Sans" panose="020B0606030504020204" pitchFamily="34" charset="0"/>
      <p:regular r:id="rId32"/>
      <p:bold r:id="rId33"/>
      <p:italic r:id="rId34"/>
      <p:boldItalic r:id="rId35"/>
    </p:embeddedFont>
    <p:embeddedFont>
      <p:font typeface="Open Sans Bold" panose="020B0806030504020204" charset="0"/>
      <p:regular r:id="rId36"/>
    </p:embeddedFont>
    <p:embeddedFont>
      <p:font typeface="Open Sans Italics" panose="020B0604020202020204" charset="0"/>
      <p:regular r:id="rId37"/>
    </p:embeddedFont>
    <p:embeddedFont>
      <p:font typeface="Public Sans" panose="020B0604020202020204" charset="0"/>
      <p:regular r:id="rId38"/>
    </p:embeddedFont>
    <p:embeddedFont>
      <p:font typeface="Public Sans Bold" panose="020B0604020202020204" charset="0"/>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345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946"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37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EA0D18-AAB4-4006-9D8C-C7663E7031CE}" type="datetimeFigureOut">
              <a:rPr lang="vi-VN" smtClean="0"/>
              <a:t>12/05/2024</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8D8763-73D8-44A5-A1B5-20967D5DC7CF}" type="slidenum">
              <a:rPr lang="vi-VN" smtClean="0"/>
              <a:t>‹#›</a:t>
            </a:fld>
            <a:endParaRPr lang="vi-VN"/>
          </a:p>
        </p:txBody>
      </p:sp>
    </p:spTree>
    <p:extLst>
      <p:ext uri="{BB962C8B-B14F-4D97-AF65-F5344CB8AC3E}">
        <p14:creationId xmlns:p14="http://schemas.microsoft.com/office/powerpoint/2010/main" val="944403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Vào</a:t>
            </a:r>
            <a:r>
              <a:rPr lang="en-US" dirty="0"/>
              <a:t> </a:t>
            </a:r>
            <a:r>
              <a:rPr lang="en-US" dirty="0" err="1"/>
              <a:t>năm</a:t>
            </a:r>
            <a:r>
              <a:rPr lang="en-US" dirty="0"/>
              <a:t> 2016, </a:t>
            </a:r>
            <a:r>
              <a:rPr lang="en-US" dirty="0" err="1"/>
              <a:t>sự</a:t>
            </a:r>
            <a:r>
              <a:rPr lang="en-US" dirty="0"/>
              <a:t> </a:t>
            </a:r>
            <a:r>
              <a:rPr lang="en-US" dirty="0" err="1"/>
              <a:t>kiện</a:t>
            </a:r>
            <a:r>
              <a:rPr lang="en-US" dirty="0"/>
              <a:t> </a:t>
            </a:r>
            <a:r>
              <a:rPr lang="en-US" dirty="0" err="1"/>
              <a:t>rò</a:t>
            </a:r>
            <a:r>
              <a:rPr lang="en-US" dirty="0"/>
              <a:t> </a:t>
            </a:r>
            <a:r>
              <a:rPr lang="en-US" dirty="0" err="1"/>
              <a:t>rỉ</a:t>
            </a:r>
            <a:r>
              <a:rPr lang="en-US" dirty="0"/>
              <a:t> </a:t>
            </a:r>
            <a:r>
              <a:rPr lang="en-US" dirty="0" err="1"/>
              <a:t>thông</a:t>
            </a:r>
            <a:r>
              <a:rPr lang="en-US" dirty="0"/>
              <a:t> tin </a:t>
            </a:r>
            <a:r>
              <a:rPr lang="en-US" dirty="0" err="1"/>
              <a:t>gây</a:t>
            </a:r>
            <a:r>
              <a:rPr lang="en-US" dirty="0"/>
              <a:t> </a:t>
            </a:r>
            <a:r>
              <a:rPr lang="en-US" dirty="0" err="1"/>
              <a:t>chấn</a:t>
            </a:r>
            <a:r>
              <a:rPr lang="en-US" dirty="0"/>
              <a:t> </a:t>
            </a:r>
            <a:r>
              <a:rPr lang="en-US" dirty="0" err="1"/>
              <a:t>động</a:t>
            </a:r>
            <a:r>
              <a:rPr lang="en-US" dirty="0"/>
              <a:t> </a:t>
            </a:r>
            <a:r>
              <a:rPr lang="en-US" dirty="0" err="1"/>
              <a:t>toàn</a:t>
            </a:r>
            <a:r>
              <a:rPr lang="en-US" dirty="0"/>
              <a:t> </a:t>
            </a:r>
            <a:r>
              <a:rPr lang="en-US" dirty="0" err="1"/>
              <a:t>cầu</a:t>
            </a:r>
            <a:r>
              <a:rPr lang="en-US" dirty="0"/>
              <a:t> </a:t>
            </a:r>
            <a:r>
              <a:rPr lang="en-US" dirty="0" err="1"/>
              <a:t>của</a:t>
            </a:r>
            <a:r>
              <a:rPr lang="en-US" dirty="0"/>
              <a:t> </a:t>
            </a:r>
            <a:r>
              <a:rPr lang="en-US" dirty="0" err="1"/>
              <a:t>công</a:t>
            </a:r>
            <a:r>
              <a:rPr lang="en-US" dirty="0"/>
              <a:t> ty </a:t>
            </a:r>
            <a:r>
              <a:rPr lang="en-US" dirty="0" err="1"/>
              <a:t>luật</a:t>
            </a:r>
            <a:r>
              <a:rPr lang="en-US" dirty="0"/>
              <a:t> </a:t>
            </a:r>
            <a:r>
              <a:rPr lang="en-US" dirty="0" err="1"/>
              <a:t>mo</a:t>
            </a:r>
            <a:r>
              <a:rPr lang="en-US" dirty="0"/>
              <a:t> sac </a:t>
            </a:r>
            <a:r>
              <a:rPr lang="en-US" dirty="0" err="1"/>
              <a:t>fon</a:t>
            </a:r>
            <a:r>
              <a:rPr lang="en-US" dirty="0"/>
              <a:t> se ca, </a:t>
            </a:r>
            <a:r>
              <a:rPr lang="en-US" dirty="0" err="1"/>
              <a:t>một</a:t>
            </a:r>
            <a:r>
              <a:rPr lang="en-US" dirty="0"/>
              <a:t> </a:t>
            </a:r>
            <a:r>
              <a:rPr lang="en-US" dirty="0" err="1"/>
              <a:t>trong</a:t>
            </a:r>
            <a:r>
              <a:rPr lang="en-US" dirty="0"/>
              <a:t> </a:t>
            </a:r>
            <a:r>
              <a:rPr lang="en-US" dirty="0" err="1"/>
              <a:t>những</a:t>
            </a:r>
            <a:r>
              <a:rPr lang="en-US" dirty="0"/>
              <a:t> </a:t>
            </a:r>
            <a:r>
              <a:rPr lang="en-US" dirty="0" err="1"/>
              <a:t>công</a:t>
            </a:r>
            <a:r>
              <a:rPr lang="en-US" dirty="0"/>
              <a:t> ty </a:t>
            </a:r>
            <a:r>
              <a:rPr lang="en-US" dirty="0" err="1"/>
              <a:t>luật</a:t>
            </a:r>
            <a:r>
              <a:rPr lang="en-US" dirty="0"/>
              <a:t> hang </a:t>
            </a:r>
            <a:r>
              <a:rPr lang="en-US" dirty="0" err="1"/>
              <a:t>đầu</a:t>
            </a:r>
            <a:r>
              <a:rPr lang="en-US" dirty="0"/>
              <a:t> </a:t>
            </a:r>
            <a:r>
              <a:rPr lang="en-US" dirty="0" err="1"/>
              <a:t>thế</a:t>
            </a:r>
            <a:r>
              <a:rPr lang="en-US" dirty="0"/>
              <a:t> </a:t>
            </a:r>
            <a:r>
              <a:rPr lang="en-US" dirty="0" err="1"/>
              <a:t>giới</a:t>
            </a:r>
            <a:r>
              <a:rPr lang="en-US" dirty="0"/>
              <a:t>. </a:t>
            </a:r>
            <a:r>
              <a:rPr lang="en-US" dirty="0" err="1"/>
              <a:t>Hồ</a:t>
            </a:r>
            <a:r>
              <a:rPr lang="en-US" dirty="0"/>
              <a:t> </a:t>
            </a:r>
            <a:r>
              <a:rPr lang="en-US" dirty="0" err="1"/>
              <a:t>sơ</a:t>
            </a:r>
            <a:r>
              <a:rPr lang="en-US" dirty="0"/>
              <a:t> </a:t>
            </a:r>
            <a:r>
              <a:rPr lang="en-US" dirty="0" err="1"/>
              <a:t>này</a:t>
            </a:r>
            <a:r>
              <a:rPr lang="en-US" dirty="0"/>
              <a:t> </a:t>
            </a:r>
            <a:r>
              <a:rPr lang="en-US" dirty="0" err="1"/>
              <a:t>đã</a:t>
            </a:r>
            <a:r>
              <a:rPr lang="en-US" dirty="0"/>
              <a:t> </a:t>
            </a:r>
            <a:r>
              <a:rPr lang="en-US" dirty="0" err="1"/>
              <a:t>tiết</a:t>
            </a:r>
            <a:r>
              <a:rPr lang="en-US" dirty="0"/>
              <a:t> </a:t>
            </a:r>
            <a:r>
              <a:rPr lang="en-US" dirty="0" err="1"/>
              <a:t>lộ</a:t>
            </a:r>
            <a:r>
              <a:rPr lang="en-US" dirty="0"/>
              <a:t> </a:t>
            </a:r>
            <a:r>
              <a:rPr lang="en-US" dirty="0" err="1"/>
              <a:t>cách</a:t>
            </a:r>
            <a:r>
              <a:rPr lang="en-US" dirty="0"/>
              <a:t> </a:t>
            </a:r>
            <a:r>
              <a:rPr lang="en-US" dirty="0" err="1"/>
              <a:t>thức</a:t>
            </a:r>
            <a:r>
              <a:rPr lang="en-US" dirty="0"/>
              <a:t> </a:t>
            </a:r>
            <a:r>
              <a:rPr lang="en-US" dirty="0" err="1"/>
              <a:t>công</a:t>
            </a:r>
            <a:r>
              <a:rPr lang="en-US" dirty="0"/>
              <a:t> ty </a:t>
            </a:r>
            <a:r>
              <a:rPr lang="en-US" dirty="0" err="1"/>
              <a:t>này</a:t>
            </a:r>
            <a:r>
              <a:rPr lang="en-US" dirty="0"/>
              <a:t> </a:t>
            </a:r>
            <a:r>
              <a:rPr lang="en-US" dirty="0" err="1"/>
              <a:t>giúp</a:t>
            </a:r>
            <a:r>
              <a:rPr lang="en-US" dirty="0"/>
              <a:t> </a:t>
            </a:r>
            <a:r>
              <a:rPr lang="en-US" dirty="0" err="1"/>
              <a:t>hằng</a:t>
            </a:r>
            <a:r>
              <a:rPr lang="en-US" dirty="0"/>
              <a:t> tram </a:t>
            </a:r>
            <a:r>
              <a:rPr lang="en-US" dirty="0" err="1"/>
              <a:t>khách</a:t>
            </a:r>
            <a:r>
              <a:rPr lang="en-US" dirty="0"/>
              <a:t> hang </a:t>
            </a:r>
            <a:r>
              <a:rPr lang="en-US" dirty="0" err="1"/>
              <a:t>của</a:t>
            </a:r>
            <a:r>
              <a:rPr lang="en-US" dirty="0"/>
              <a:t> </a:t>
            </a:r>
            <a:r>
              <a:rPr lang="en-US" dirty="0" err="1"/>
              <a:t>mình</a:t>
            </a:r>
            <a:r>
              <a:rPr lang="en-US" dirty="0"/>
              <a:t>, </a:t>
            </a:r>
            <a:r>
              <a:rPr lang="en-US" dirty="0" err="1"/>
              <a:t>trong</a:t>
            </a:r>
            <a:r>
              <a:rPr lang="en-US" dirty="0"/>
              <a:t> </a:t>
            </a:r>
            <a:r>
              <a:rPr lang="en-US" dirty="0" err="1"/>
              <a:t>đó</a:t>
            </a:r>
            <a:r>
              <a:rPr lang="en-US" dirty="0"/>
              <a:t> </a:t>
            </a:r>
            <a:r>
              <a:rPr lang="en-US" dirty="0" err="1"/>
              <a:t>có</a:t>
            </a:r>
            <a:r>
              <a:rPr lang="en-US" dirty="0"/>
              <a:t> </a:t>
            </a:r>
            <a:r>
              <a:rPr lang="en-US" dirty="0" err="1"/>
              <a:t>khoảng</a:t>
            </a:r>
            <a:r>
              <a:rPr lang="en-US" dirty="0"/>
              <a:t> 140 </a:t>
            </a:r>
            <a:r>
              <a:rPr lang="en-US" dirty="0" err="1"/>
              <a:t>chính</a:t>
            </a:r>
            <a:r>
              <a:rPr lang="en-US" dirty="0"/>
              <a:t> </a:t>
            </a:r>
            <a:r>
              <a:rPr lang="en-US" dirty="0" err="1"/>
              <a:t>trị</a:t>
            </a:r>
            <a:r>
              <a:rPr lang="en-US" dirty="0"/>
              <a:t> </a:t>
            </a:r>
            <a:r>
              <a:rPr lang="en-US" dirty="0" err="1"/>
              <a:t>gia</a:t>
            </a:r>
            <a:r>
              <a:rPr lang="en-US" dirty="0"/>
              <a:t>, </a:t>
            </a:r>
            <a:r>
              <a:rPr lang="en-US" dirty="0" err="1"/>
              <a:t>các</a:t>
            </a:r>
            <a:r>
              <a:rPr lang="en-US" dirty="0"/>
              <a:t> </a:t>
            </a:r>
            <a:r>
              <a:rPr lang="en-US" dirty="0" err="1"/>
              <a:t>quan</a:t>
            </a:r>
            <a:r>
              <a:rPr lang="en-US" dirty="0"/>
              <a:t> </a:t>
            </a:r>
            <a:r>
              <a:rPr lang="en-US" dirty="0" err="1"/>
              <a:t>chức</a:t>
            </a:r>
            <a:r>
              <a:rPr lang="en-US" dirty="0"/>
              <a:t>, </a:t>
            </a:r>
            <a:r>
              <a:rPr lang="en-US" dirty="0" err="1"/>
              <a:t>người</a:t>
            </a:r>
            <a:r>
              <a:rPr lang="en-US" dirty="0"/>
              <a:t> </a:t>
            </a:r>
            <a:r>
              <a:rPr lang="en-US" dirty="0" err="1"/>
              <a:t>nổi</a:t>
            </a:r>
            <a:r>
              <a:rPr lang="en-US" dirty="0"/>
              <a:t> </a:t>
            </a:r>
            <a:r>
              <a:rPr lang="en-US" dirty="0" err="1"/>
              <a:t>tiếng</a:t>
            </a:r>
            <a:r>
              <a:rPr lang="en-US" dirty="0"/>
              <a:t>, </a:t>
            </a:r>
            <a:r>
              <a:rPr lang="en-US" dirty="0" err="1"/>
              <a:t>các</a:t>
            </a:r>
            <a:r>
              <a:rPr lang="en-US" dirty="0"/>
              <a:t> </a:t>
            </a:r>
            <a:r>
              <a:rPr lang="en-US" dirty="0" err="1"/>
              <a:t>tập</a:t>
            </a:r>
            <a:r>
              <a:rPr lang="en-US" dirty="0"/>
              <a:t> </a:t>
            </a:r>
            <a:r>
              <a:rPr lang="en-US" dirty="0" err="1"/>
              <a:t>đoàn</a:t>
            </a:r>
            <a:r>
              <a:rPr lang="en-US" dirty="0"/>
              <a:t> </a:t>
            </a:r>
            <a:r>
              <a:rPr lang="en-US" dirty="0" err="1"/>
              <a:t>lớn</a:t>
            </a:r>
            <a:r>
              <a:rPr lang="en-US" dirty="0"/>
              <a:t> </a:t>
            </a:r>
            <a:r>
              <a:rPr lang="en-US" dirty="0" err="1"/>
              <a:t>thực</a:t>
            </a:r>
            <a:r>
              <a:rPr lang="en-US" dirty="0"/>
              <a:t> </a:t>
            </a:r>
            <a:r>
              <a:rPr lang="en-US" dirty="0" err="1"/>
              <a:t>hiện</a:t>
            </a:r>
            <a:r>
              <a:rPr lang="en-US" dirty="0"/>
              <a:t> </a:t>
            </a:r>
            <a:r>
              <a:rPr lang="en-US" dirty="0" err="1"/>
              <a:t>thành</a:t>
            </a:r>
            <a:r>
              <a:rPr lang="en-US" dirty="0"/>
              <a:t> vi </a:t>
            </a:r>
            <a:r>
              <a:rPr lang="en-US" dirty="0" err="1"/>
              <a:t>rửa</a:t>
            </a:r>
            <a:r>
              <a:rPr lang="en-US" dirty="0"/>
              <a:t> </a:t>
            </a:r>
            <a:r>
              <a:rPr lang="en-US" dirty="0" err="1"/>
              <a:t>tiền</a:t>
            </a:r>
            <a:r>
              <a:rPr lang="en-US" dirty="0"/>
              <a:t> </a:t>
            </a:r>
            <a:r>
              <a:rPr lang="en-US" dirty="0" err="1"/>
              <a:t>và</a:t>
            </a:r>
            <a:r>
              <a:rPr lang="en-US" dirty="0"/>
              <a:t> </a:t>
            </a:r>
            <a:r>
              <a:rPr lang="en-US" dirty="0" err="1"/>
              <a:t>trốn</a:t>
            </a:r>
            <a:r>
              <a:rPr lang="en-US" dirty="0"/>
              <a:t> </a:t>
            </a:r>
            <a:r>
              <a:rPr lang="en-US" dirty="0" err="1"/>
              <a:t>thuế</a:t>
            </a:r>
            <a:endParaRPr lang="vi-VN" dirty="0"/>
          </a:p>
        </p:txBody>
      </p:sp>
      <p:sp>
        <p:nvSpPr>
          <p:cNvPr id="4" name="Slide Number Placeholder 3"/>
          <p:cNvSpPr>
            <a:spLocks noGrp="1"/>
          </p:cNvSpPr>
          <p:nvPr>
            <p:ph type="sldNum" sz="quarter" idx="5"/>
          </p:nvPr>
        </p:nvSpPr>
        <p:spPr/>
        <p:txBody>
          <a:bodyPr/>
          <a:lstStyle/>
          <a:p>
            <a:fld id="{A08D8763-73D8-44A5-A1B5-20967D5DC7CF}" type="slidenum">
              <a:rPr lang="vi-VN" smtClean="0"/>
              <a:t>2</a:t>
            </a:fld>
            <a:endParaRPr lang="vi-VN"/>
          </a:p>
        </p:txBody>
      </p:sp>
    </p:spTree>
    <p:extLst>
      <p:ext uri="{BB962C8B-B14F-4D97-AF65-F5344CB8AC3E}">
        <p14:creationId xmlns:p14="http://schemas.microsoft.com/office/powerpoint/2010/main" val="18909765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vi-VN" sz="1800" b="0" i="0" u="none" strike="noStrike" dirty="0">
                <a:solidFill>
                  <a:srgbClr val="000000"/>
                </a:solidFill>
                <a:effectLst/>
                <a:latin typeface="Calibri" panose="020F0502020204030204" pitchFamily="34" charset="0"/>
              </a:rPr>
              <a:t>Xử lý dữ liệu</a:t>
            </a:r>
            <a:endParaRPr lang="vi-VN" b="1" dirty="0">
              <a:effectLst/>
            </a:endParaRPr>
          </a:p>
          <a:p>
            <a:pPr rtl="0">
              <a:spcBef>
                <a:spcPts val="0"/>
              </a:spcBef>
              <a:spcAft>
                <a:spcPts val="0"/>
              </a:spcAft>
            </a:pPr>
            <a:r>
              <a:rPr lang="vi-VN" sz="1800" b="0" i="0" u="none" strike="noStrike" dirty="0">
                <a:solidFill>
                  <a:srgbClr val="000000"/>
                </a:solidFill>
                <a:effectLst/>
                <a:latin typeface="Calibri" panose="020F0502020204030204" pitchFamily="34" charset="0"/>
              </a:rPr>
              <a:t>, em sẽ sử dụng 2 phương pháp xử lý dữ liệu mất cân bằng đó là pp giảm mẫu undersampling và pp tăng mẫu oversampling. PP giảm mẫu loại bỏ các quan sát từ tập dữ liệu thuộc về lớp đa số để cân bằng phân phối giữa các lớp và ngược lại tăng mẫu là tăng số lượng mẫu lớp thiểu số.</a:t>
            </a:r>
            <a:endParaRPr lang="vi-VN" b="0" dirty="0">
              <a:effectLst/>
            </a:endParaRPr>
          </a:p>
          <a:p>
            <a:br>
              <a:rPr lang="vi-VN" dirty="0"/>
            </a:br>
            <a:endParaRPr lang="vi-VN" dirty="0"/>
          </a:p>
        </p:txBody>
      </p:sp>
      <p:sp>
        <p:nvSpPr>
          <p:cNvPr id="4" name="Slide Number Placeholder 3"/>
          <p:cNvSpPr>
            <a:spLocks noGrp="1"/>
          </p:cNvSpPr>
          <p:nvPr>
            <p:ph type="sldNum" sz="quarter" idx="5"/>
          </p:nvPr>
        </p:nvSpPr>
        <p:spPr/>
        <p:txBody>
          <a:bodyPr/>
          <a:lstStyle/>
          <a:p>
            <a:fld id="{A08D8763-73D8-44A5-A1B5-20967D5DC7CF}" type="slidenum">
              <a:rPr lang="vi-VN" smtClean="0"/>
              <a:t>15</a:t>
            </a:fld>
            <a:endParaRPr lang="vi-VN"/>
          </a:p>
        </p:txBody>
      </p:sp>
    </p:spTree>
    <p:extLst>
      <p:ext uri="{BB962C8B-B14F-4D97-AF65-F5344CB8AC3E}">
        <p14:creationId xmlns:p14="http://schemas.microsoft.com/office/powerpoint/2010/main" val="14672231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vi-VN" sz="1800" b="0" i="0" u="none" strike="noStrike" dirty="0">
                <a:solidFill>
                  <a:srgbClr val="000000"/>
                </a:solidFill>
                <a:effectLst/>
                <a:latin typeface="Calibri" panose="020F0502020204030204" pitchFamily="34" charset="0"/>
              </a:rPr>
              <a:t>V</a:t>
            </a:r>
            <a:r>
              <a:rPr lang="vi-VN" sz="1800" b="1" i="0" u="none" strike="noStrike" dirty="0">
                <a:solidFill>
                  <a:srgbClr val="000000"/>
                </a:solidFill>
                <a:effectLst/>
                <a:latin typeface="Calibri" panose="020F0502020204030204" pitchFamily="34" charset="0"/>
              </a:rPr>
              <a:t>ới giảm mẫ</a:t>
            </a:r>
            <a:r>
              <a:rPr lang="vi-VN" sz="1800" b="0" i="0" u="none" strike="noStrike" dirty="0">
                <a:solidFill>
                  <a:srgbClr val="000000"/>
                </a:solidFill>
                <a:effectLst/>
                <a:latin typeface="Calibri" panose="020F0502020204030204" pitchFamily="34" charset="0"/>
              </a:rPr>
              <a:t>u, em sử dụng ký thuật giảm ngẫu nhiên mẫu, kết quả thu được dữ liệu amlwordl với Kích thước mẫu đã bị giảm đi rất nhiều từ hơn 5 triệu còn 10354 bản ghi. Với bộ dữ liệu SAML-D, số lượng nhãn rửa tiền và nhãn giao dịch bình thường sau khi lấy mẫu dưới là: 9873</a:t>
            </a:r>
            <a:endParaRPr lang="vi-VN" b="0" dirty="0">
              <a:effectLst/>
            </a:endParaRPr>
          </a:p>
          <a:p>
            <a:pPr indent="457200" rtl="0">
              <a:spcBef>
                <a:spcPts val="0"/>
              </a:spcBef>
              <a:spcAft>
                <a:spcPts val="0"/>
              </a:spcAft>
            </a:pPr>
            <a:r>
              <a:rPr lang="vi-VN" sz="1800" b="0" i="0" u="none" strike="noStrike" dirty="0">
                <a:solidFill>
                  <a:srgbClr val="000000"/>
                </a:solidFill>
                <a:effectLst/>
                <a:latin typeface="Calibri" panose="020F0502020204030204" pitchFamily="34" charset="0"/>
              </a:rPr>
              <a:t>Tuy nhiên do dữ liệu chênh lệch lớn, việc giảm mẫu lớp đa số bằng tỷ lệ với lớp thiểu số có thể làm mất thông tin quan trọng trong lớp đa số, hơn nữa dữ liệu thực tế của bài toán rửa tiền cũng tỷ lệ mất cân bằng cao. vì vậy trong thực tế, thay vì cân bằng dữ liệu thì ng ta sẽ cố gắng hướng tới giảm việc mất cân bằng bằng tỷ lệ là 7 3 hoặc 8 2. tại đây e có thực nghiệm tỷ lệ khác là 73</a:t>
            </a:r>
            <a:endParaRPr lang="vi-VN" b="0" dirty="0">
              <a:effectLst/>
            </a:endParaRPr>
          </a:p>
          <a:p>
            <a:br>
              <a:rPr lang="vi-VN" b="0" dirty="0">
                <a:effectLst/>
              </a:rPr>
            </a:br>
            <a:endParaRPr lang="vi-VN" dirty="0"/>
          </a:p>
        </p:txBody>
      </p:sp>
      <p:sp>
        <p:nvSpPr>
          <p:cNvPr id="4" name="Slide Number Placeholder 3"/>
          <p:cNvSpPr>
            <a:spLocks noGrp="1"/>
          </p:cNvSpPr>
          <p:nvPr>
            <p:ph type="sldNum" sz="quarter" idx="5"/>
          </p:nvPr>
        </p:nvSpPr>
        <p:spPr/>
        <p:txBody>
          <a:bodyPr/>
          <a:lstStyle/>
          <a:p>
            <a:fld id="{A08D8763-73D8-44A5-A1B5-20967D5DC7CF}" type="slidenum">
              <a:rPr lang="vi-VN" smtClean="0"/>
              <a:t>16</a:t>
            </a:fld>
            <a:endParaRPr lang="vi-VN"/>
          </a:p>
        </p:txBody>
      </p:sp>
    </p:spTree>
    <p:extLst>
      <p:ext uri="{BB962C8B-B14F-4D97-AF65-F5344CB8AC3E}">
        <p14:creationId xmlns:p14="http://schemas.microsoft.com/office/powerpoint/2010/main" val="1351250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rtl="0">
              <a:spcBef>
                <a:spcPts val="0"/>
              </a:spcBef>
              <a:spcAft>
                <a:spcPts val="0"/>
              </a:spcAft>
            </a:pPr>
            <a:r>
              <a:rPr lang="vi-VN" sz="1800" b="0" i="0" u="none" strike="noStrike" dirty="0">
                <a:solidFill>
                  <a:srgbClr val="000000"/>
                </a:solidFill>
                <a:effectLst/>
                <a:latin typeface="Calibri" panose="020F0502020204030204" pitchFamily="34" charset="0"/>
              </a:rPr>
              <a:t>Biểu đồ scatter với màu xanh là giao dịch bình thường và màu đỏ là giao dịch rửa tiền. Sau khi Undersampling, số lượng nhãn màu xanh giảm đi rất nhiều.</a:t>
            </a:r>
            <a:endParaRPr lang="vi-VN" b="0" dirty="0">
              <a:effectLst/>
            </a:endParaRPr>
          </a:p>
          <a:p>
            <a:br>
              <a:rPr lang="vi-VN" dirty="0"/>
            </a:br>
            <a:endParaRPr lang="vi-VN" dirty="0"/>
          </a:p>
        </p:txBody>
      </p:sp>
      <p:sp>
        <p:nvSpPr>
          <p:cNvPr id="4" name="Slide Number Placeholder 3"/>
          <p:cNvSpPr>
            <a:spLocks noGrp="1"/>
          </p:cNvSpPr>
          <p:nvPr>
            <p:ph type="sldNum" sz="quarter" idx="5"/>
          </p:nvPr>
        </p:nvSpPr>
        <p:spPr/>
        <p:txBody>
          <a:bodyPr/>
          <a:lstStyle/>
          <a:p>
            <a:fld id="{A08D8763-73D8-44A5-A1B5-20967D5DC7CF}" type="slidenum">
              <a:rPr lang="vi-VN" smtClean="0"/>
              <a:t>17</a:t>
            </a:fld>
            <a:endParaRPr lang="vi-VN"/>
          </a:p>
        </p:txBody>
      </p:sp>
    </p:spTree>
    <p:extLst>
      <p:ext uri="{BB962C8B-B14F-4D97-AF65-F5344CB8AC3E}">
        <p14:creationId xmlns:p14="http://schemas.microsoft.com/office/powerpoint/2010/main" val="18564859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vi-VN" sz="1800" b="1" i="0" u="none" strike="noStrike" dirty="0">
                <a:solidFill>
                  <a:srgbClr val="000000"/>
                </a:solidFill>
                <a:effectLst/>
                <a:latin typeface="Calibri" panose="020F0502020204030204" pitchFamily="34" charset="0"/>
              </a:rPr>
              <a:t>Với pp tăng mẫu</a:t>
            </a:r>
            <a:r>
              <a:rPr lang="vi-VN" sz="1800" b="0" i="0" u="none" strike="noStrike" dirty="0">
                <a:solidFill>
                  <a:srgbClr val="000000"/>
                </a:solidFill>
                <a:effectLst/>
                <a:latin typeface="Calibri" panose="020F0502020204030204" pitchFamily="34" charset="0"/>
              </a:rPr>
              <a:t>, em dùng kỹ thuật tăng mẫu tổng hợp SMOTE, Ý tưởng cơ bản của kỹ thuật này  là  với mỗi một mẫu thuộc nhóm thiểu số/ ta sẽ lựa chọn ra mẫu láng giềng gần nhất với nó/ và sau đó thực hiện </a:t>
            </a:r>
            <a:r>
              <a:rPr lang="vi-VN" sz="1800" b="1" i="0" u="none" strike="noStrike" dirty="0">
                <a:solidFill>
                  <a:srgbClr val="000000"/>
                </a:solidFill>
                <a:effectLst/>
                <a:latin typeface="Calibri" panose="020F0502020204030204" pitchFamily="34" charset="0"/>
              </a:rPr>
              <a:t>tổ hợp tuyến tính </a:t>
            </a:r>
            <a:r>
              <a:rPr lang="vi-VN" sz="1800" b="0" i="0" u="none" strike="noStrike" dirty="0">
                <a:solidFill>
                  <a:srgbClr val="000000"/>
                </a:solidFill>
                <a:effectLst/>
                <a:latin typeface="Calibri" panose="020F0502020204030204" pitchFamily="34" charset="0"/>
              </a:rPr>
              <a:t>để tạo ra mẫu giả lập. Do kích thước bộ dữ liệu rất lớn. Nên để phù hợp với phạm vi nghiên cứu. Em có chọn ngẫu nhiên 1 triệu bản ghi với tỷ lệ 2 nhãn k đổi để thực nghiệm. </a:t>
            </a:r>
            <a:endParaRPr lang="vi-VN" b="0" dirty="0">
              <a:effectLst/>
            </a:endParaRPr>
          </a:p>
          <a:p>
            <a:br>
              <a:rPr lang="vi-VN" b="0" dirty="0">
                <a:effectLst/>
              </a:rPr>
            </a:br>
            <a:endParaRPr lang="vi-VN" dirty="0"/>
          </a:p>
        </p:txBody>
      </p:sp>
      <p:sp>
        <p:nvSpPr>
          <p:cNvPr id="4" name="Slide Number Placeholder 3"/>
          <p:cNvSpPr>
            <a:spLocks noGrp="1"/>
          </p:cNvSpPr>
          <p:nvPr>
            <p:ph type="sldNum" sz="quarter" idx="5"/>
          </p:nvPr>
        </p:nvSpPr>
        <p:spPr/>
        <p:txBody>
          <a:bodyPr/>
          <a:lstStyle/>
          <a:p>
            <a:fld id="{A08D8763-73D8-44A5-A1B5-20967D5DC7CF}" type="slidenum">
              <a:rPr lang="vi-VN" smtClean="0"/>
              <a:t>18</a:t>
            </a:fld>
            <a:endParaRPr lang="vi-VN"/>
          </a:p>
        </p:txBody>
      </p:sp>
    </p:spTree>
    <p:extLst>
      <p:ext uri="{BB962C8B-B14F-4D97-AF65-F5344CB8AC3E}">
        <p14:creationId xmlns:p14="http://schemas.microsoft.com/office/powerpoint/2010/main" val="4170910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rtl="0">
              <a:spcBef>
                <a:spcPts val="0"/>
              </a:spcBef>
              <a:spcAft>
                <a:spcPts val="0"/>
              </a:spcAft>
            </a:pPr>
            <a:r>
              <a:rPr lang="vi-VN" sz="1800" b="0" i="0" u="none" strike="noStrike" dirty="0">
                <a:solidFill>
                  <a:srgbClr val="000000"/>
                </a:solidFill>
                <a:effectLst/>
                <a:latin typeface="Calibri" panose="020F0502020204030204" pitchFamily="34" charset="0"/>
              </a:rPr>
              <a:t>sau khi… Để so sánh kết quả em Tiến hành huấn luyện mô hình với tệp dữ liệu gốc, tệp dl đã đã Undersampling và tệp xữ liệu đã SMOTE kết hợp với các mô hình …</a:t>
            </a:r>
            <a:endParaRPr lang="vi-VN" b="0" dirty="0">
              <a:effectLst/>
            </a:endParaRPr>
          </a:p>
          <a:p>
            <a:pPr rtl="0">
              <a:spcBef>
                <a:spcPts val="0"/>
              </a:spcBef>
              <a:spcAft>
                <a:spcPts val="0"/>
              </a:spcAft>
            </a:pPr>
            <a:br>
              <a:rPr lang="vi-VN" b="0" dirty="0">
                <a:effectLst/>
              </a:rPr>
            </a:br>
            <a:r>
              <a:rPr lang="vi-VN" sz="1800" b="0" i="0" u="none" strike="noStrike" dirty="0">
                <a:solidFill>
                  <a:srgbClr val="000000"/>
                </a:solidFill>
                <a:effectLst/>
                <a:latin typeface="Calibri" panose="020F0502020204030204" pitchFamily="34" charset="0"/>
              </a:rPr>
              <a:t>với dl gốc, kết quả từ bảng có thể thấy rằng Độ chính xác lên đến 99,9% với mô hình RF và XGB trong khi chỉ số Recall thấp chỉ từ 7% đến 25% cho thấy mô hình đã bỏ sót nhiều trường hợp rửa tiền.</a:t>
            </a:r>
            <a:endParaRPr lang="vi-VN" b="0" dirty="0">
              <a:effectLst/>
            </a:endParaRPr>
          </a:p>
          <a:p>
            <a:pPr rtl="0">
              <a:spcBef>
                <a:spcPts val="0"/>
              </a:spcBef>
              <a:spcAft>
                <a:spcPts val="0"/>
              </a:spcAft>
            </a:pPr>
            <a:br>
              <a:rPr lang="vi-VN" b="0" dirty="0">
                <a:effectLst/>
              </a:rPr>
            </a:br>
            <a:r>
              <a:rPr lang="vi-VN" sz="1800" b="0" i="0" u="none" strike="noStrike" dirty="0">
                <a:solidFill>
                  <a:srgbClr val="000000"/>
                </a:solidFill>
                <a:effectLst/>
                <a:latin typeface="Calibri" panose="020F0502020204030204" pitchFamily="34" charset="0"/>
              </a:rPr>
              <a:t>Với dữ liệu đã giảm mẫu, kết quả huấn luyện cho thấy Chỉ số recall của mô hình RF tăng từ</a:t>
            </a:r>
            <a:r>
              <a:rPr lang="vi-VN" sz="1800" b="1" i="0" u="none" strike="noStrike" dirty="0">
                <a:solidFill>
                  <a:srgbClr val="000000"/>
                </a:solidFill>
                <a:effectLst/>
                <a:latin typeface="Calibri" panose="020F0502020204030204" pitchFamily="34" charset="0"/>
              </a:rPr>
              <a:t> 19% lên 94%</a:t>
            </a:r>
            <a:r>
              <a:rPr lang="vi-VN" sz="1800" b="0" i="0" u="none" strike="noStrike" dirty="0">
                <a:solidFill>
                  <a:srgbClr val="000000"/>
                </a:solidFill>
                <a:effectLst/>
                <a:latin typeface="Calibri" panose="020F0502020204030204" pitchFamily="34" charset="0"/>
              </a:rPr>
              <a:t>, mô hình KNN từ</a:t>
            </a:r>
            <a:r>
              <a:rPr lang="vi-VN" sz="1800" b="1" i="0" u="none" strike="noStrike" dirty="0">
                <a:solidFill>
                  <a:srgbClr val="000000"/>
                </a:solidFill>
                <a:effectLst/>
                <a:latin typeface="Calibri" panose="020F0502020204030204" pitchFamily="34" charset="0"/>
              </a:rPr>
              <a:t> 7% đến 86</a:t>
            </a:r>
            <a:r>
              <a:rPr lang="vi-VN" sz="1800" b="0" i="0" u="none" strike="noStrike" dirty="0">
                <a:solidFill>
                  <a:srgbClr val="000000"/>
                </a:solidFill>
                <a:effectLst/>
                <a:latin typeface="Calibri" panose="020F0502020204030204" pitchFamily="34" charset="0"/>
              </a:rPr>
              <a:t>% cho thấy những mô hình này không phù hợp với dữ liệu mất cân bằng. Hai mô hình là Random Forest và XGB có độ chính xác là 89% , recall lên đến 91% và ROC-AUC score cao hơn những mô hình còn lại lần lượt là 89% và 94%, kết quả này chứng minh được sự học tập mạnh mẽ của hai mô hình.</a:t>
            </a:r>
            <a:endParaRPr lang="vi-VN" b="0" dirty="0">
              <a:effectLst/>
            </a:endParaRPr>
          </a:p>
          <a:p>
            <a:br>
              <a:rPr lang="vi-VN" dirty="0"/>
            </a:br>
            <a:endParaRPr lang="vi-VN" dirty="0"/>
          </a:p>
        </p:txBody>
      </p:sp>
      <p:sp>
        <p:nvSpPr>
          <p:cNvPr id="4" name="Slide Number Placeholder 3"/>
          <p:cNvSpPr>
            <a:spLocks noGrp="1"/>
          </p:cNvSpPr>
          <p:nvPr>
            <p:ph type="sldNum" sz="quarter" idx="5"/>
          </p:nvPr>
        </p:nvSpPr>
        <p:spPr/>
        <p:txBody>
          <a:bodyPr/>
          <a:lstStyle/>
          <a:p>
            <a:fld id="{A08D8763-73D8-44A5-A1B5-20967D5DC7CF}" type="slidenum">
              <a:rPr lang="vi-VN" smtClean="0"/>
              <a:t>19</a:t>
            </a:fld>
            <a:endParaRPr lang="vi-VN"/>
          </a:p>
        </p:txBody>
      </p:sp>
    </p:spTree>
    <p:extLst>
      <p:ext uri="{BB962C8B-B14F-4D97-AF65-F5344CB8AC3E}">
        <p14:creationId xmlns:p14="http://schemas.microsoft.com/office/powerpoint/2010/main" val="3995895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vi-VN" sz="1800" b="0" i="0" u="none" strike="noStrike" dirty="0">
                <a:solidFill>
                  <a:srgbClr val="000000"/>
                </a:solidFill>
                <a:effectLst/>
                <a:latin typeface="Calibri" panose="020F0502020204030204" pitchFamily="34" charset="0"/>
              </a:rPr>
              <a:t>Với dữ liệu đã sử dụng SMOTE, Độ chính xác của mô hình đều tương đối cao, Đồng thời tỷ lệ Recall được cải thiện đáng kể,  Mô hình Logistic Regression tăng lên đến 61.88%, K-Nearest Neighbors từ 7% tăng lên 32.18%. XBG tăng từ 19% lên 64.36%. Tuy nhiên nhược điểm là Precision không được cải thiện. Điều này đồng nghĩa với việc mô hình dự đoán nhiều nhãn giao dịch bình thường thành giao dịch rửa tiền. th này có thể khiến tăng…</a:t>
            </a:r>
            <a:endParaRPr lang="vi-VN" b="0" dirty="0">
              <a:effectLst/>
            </a:endParaRPr>
          </a:p>
          <a:p>
            <a:br>
              <a:rPr lang="vi-VN"/>
            </a:br>
            <a:endParaRPr lang="vi-VN"/>
          </a:p>
        </p:txBody>
      </p:sp>
      <p:sp>
        <p:nvSpPr>
          <p:cNvPr id="4" name="Slide Number Placeholder 3"/>
          <p:cNvSpPr>
            <a:spLocks noGrp="1"/>
          </p:cNvSpPr>
          <p:nvPr>
            <p:ph type="sldNum" sz="quarter" idx="5"/>
          </p:nvPr>
        </p:nvSpPr>
        <p:spPr/>
        <p:txBody>
          <a:bodyPr/>
          <a:lstStyle/>
          <a:p>
            <a:fld id="{A08D8763-73D8-44A5-A1B5-20967D5DC7CF}" type="slidenum">
              <a:rPr lang="vi-VN" smtClean="0"/>
              <a:t>20</a:t>
            </a:fld>
            <a:endParaRPr lang="vi-VN"/>
          </a:p>
        </p:txBody>
      </p:sp>
    </p:spTree>
    <p:extLst>
      <p:ext uri="{BB962C8B-B14F-4D97-AF65-F5344CB8AC3E}">
        <p14:creationId xmlns:p14="http://schemas.microsoft.com/office/powerpoint/2010/main" val="675518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Nghiên</a:t>
            </a:r>
            <a:r>
              <a:rPr lang="en-US" dirty="0"/>
              <a:t> </a:t>
            </a:r>
            <a:r>
              <a:rPr lang="en-US" dirty="0" err="1"/>
              <a:t>cứu</a:t>
            </a:r>
            <a:r>
              <a:rPr lang="en-US" dirty="0"/>
              <a:t> </a:t>
            </a:r>
            <a:r>
              <a:rPr lang="en-US" dirty="0" err="1"/>
              <a:t>chỉ</a:t>
            </a:r>
            <a:r>
              <a:rPr lang="en-US" dirty="0"/>
              <a:t> </a:t>
            </a:r>
            <a:r>
              <a:rPr lang="en-US" dirty="0" err="1"/>
              <a:t>ra</a:t>
            </a:r>
            <a:r>
              <a:rPr lang="en-US" dirty="0"/>
              <a:t> </a:t>
            </a:r>
            <a:r>
              <a:rPr lang="en-US" dirty="0" err="1"/>
              <a:t>rằng</a:t>
            </a:r>
            <a:r>
              <a:rPr lang="en-US" dirty="0"/>
              <a:t> </a:t>
            </a:r>
            <a:r>
              <a:rPr lang="en-US" dirty="0" err="1"/>
              <a:t>các</a:t>
            </a:r>
            <a:r>
              <a:rPr lang="en-US" dirty="0"/>
              <a:t> </a:t>
            </a:r>
            <a:r>
              <a:rPr lang="en-US" dirty="0" err="1"/>
              <a:t>quốc</a:t>
            </a:r>
            <a:r>
              <a:rPr lang="en-US" dirty="0"/>
              <a:t> </a:t>
            </a:r>
            <a:r>
              <a:rPr lang="en-US" dirty="0" err="1"/>
              <a:t>gia</a:t>
            </a:r>
            <a:r>
              <a:rPr lang="en-US" dirty="0"/>
              <a:t> </a:t>
            </a:r>
            <a:r>
              <a:rPr lang="en-US" dirty="0" err="1"/>
              <a:t>đang</a:t>
            </a:r>
            <a:r>
              <a:rPr lang="en-US" dirty="0"/>
              <a:t> </a:t>
            </a:r>
            <a:r>
              <a:rPr lang="en-US" dirty="0" err="1"/>
              <a:t>phát</a:t>
            </a:r>
            <a:r>
              <a:rPr lang="en-US" dirty="0"/>
              <a:t> </a:t>
            </a:r>
            <a:r>
              <a:rPr lang="en-US" dirty="0" err="1"/>
              <a:t>triển</a:t>
            </a:r>
            <a:r>
              <a:rPr lang="en-US" dirty="0"/>
              <a:t>, bao </a:t>
            </a:r>
            <a:r>
              <a:rPr lang="en-US" dirty="0" err="1"/>
              <a:t>gồm</a:t>
            </a:r>
            <a:r>
              <a:rPr lang="en-US" dirty="0"/>
              <a:t> </a:t>
            </a:r>
            <a:r>
              <a:rPr lang="en-US" dirty="0" err="1"/>
              <a:t>cả</a:t>
            </a:r>
            <a:r>
              <a:rPr lang="en-US" dirty="0"/>
              <a:t> </a:t>
            </a:r>
            <a:r>
              <a:rPr lang="en-US" dirty="0" err="1"/>
              <a:t>Việt</a:t>
            </a:r>
            <a:r>
              <a:rPr lang="en-US" dirty="0"/>
              <a:t> Nam </a:t>
            </a:r>
            <a:r>
              <a:rPr lang="en-US" dirty="0" err="1"/>
              <a:t>là</a:t>
            </a:r>
            <a:r>
              <a:rPr lang="en-US" dirty="0"/>
              <a:t> </a:t>
            </a:r>
            <a:r>
              <a:rPr lang="en-US" dirty="0" err="1"/>
              <a:t>những</a:t>
            </a:r>
            <a:r>
              <a:rPr lang="en-US" dirty="0"/>
              <a:t> </a:t>
            </a:r>
            <a:r>
              <a:rPr lang="en-US" dirty="0" err="1"/>
              <a:t>quốc</a:t>
            </a:r>
            <a:r>
              <a:rPr lang="en-US" dirty="0"/>
              <a:t> </a:t>
            </a:r>
            <a:r>
              <a:rPr lang="en-US" dirty="0" err="1"/>
              <a:t>gia</a:t>
            </a:r>
            <a:r>
              <a:rPr lang="en-US" dirty="0"/>
              <a:t> </a:t>
            </a:r>
            <a:r>
              <a:rPr lang="en-US" dirty="0" err="1"/>
              <a:t>dễ</a:t>
            </a:r>
            <a:r>
              <a:rPr lang="en-US" dirty="0"/>
              <a:t> </a:t>
            </a:r>
            <a:r>
              <a:rPr lang="en-US" dirty="0" err="1"/>
              <a:t>bị</a:t>
            </a:r>
            <a:r>
              <a:rPr lang="en-US" dirty="0"/>
              <a:t> </a:t>
            </a:r>
            <a:r>
              <a:rPr lang="en-US" dirty="0" err="1"/>
              <a:t>tổn</a:t>
            </a:r>
            <a:r>
              <a:rPr lang="en-US" dirty="0"/>
              <a:t> </a:t>
            </a:r>
            <a:r>
              <a:rPr lang="en-US" dirty="0" err="1"/>
              <a:t>thuwog</a:t>
            </a:r>
            <a:r>
              <a:rPr lang="en-US" dirty="0"/>
              <a:t> </a:t>
            </a:r>
            <a:r>
              <a:rPr lang="en-US" dirty="0" err="1"/>
              <a:t>trước</a:t>
            </a:r>
            <a:r>
              <a:rPr lang="en-US" dirty="0"/>
              <a:t> </a:t>
            </a:r>
            <a:r>
              <a:rPr lang="en-US" dirty="0" err="1"/>
              <a:t>những</a:t>
            </a:r>
            <a:r>
              <a:rPr lang="en-US" dirty="0"/>
              <a:t> </a:t>
            </a:r>
            <a:r>
              <a:rPr lang="en-US" dirty="0" err="1"/>
              <a:t>tác</a:t>
            </a:r>
            <a:r>
              <a:rPr lang="en-US" dirty="0"/>
              <a:t> </a:t>
            </a:r>
            <a:r>
              <a:rPr lang="en-US" dirty="0" err="1"/>
              <a:t>doongj</a:t>
            </a:r>
            <a:r>
              <a:rPr lang="en-US" dirty="0"/>
              <a:t> </a:t>
            </a:r>
            <a:r>
              <a:rPr lang="en-US" dirty="0" err="1"/>
              <a:t>tiêu</a:t>
            </a:r>
            <a:r>
              <a:rPr lang="en-US" dirty="0"/>
              <a:t> </a:t>
            </a:r>
            <a:r>
              <a:rPr lang="en-US" dirty="0" err="1"/>
              <a:t>cực</a:t>
            </a:r>
            <a:r>
              <a:rPr lang="en-US" dirty="0"/>
              <a:t> </a:t>
            </a:r>
            <a:r>
              <a:rPr lang="en-US" dirty="0" err="1"/>
              <a:t>từ</a:t>
            </a:r>
            <a:r>
              <a:rPr lang="en-US" dirty="0"/>
              <a:t> </a:t>
            </a:r>
            <a:r>
              <a:rPr lang="en-US" dirty="0" err="1"/>
              <a:t>doạn</a:t>
            </a:r>
            <a:r>
              <a:rPr lang="en-US" dirty="0"/>
              <a:t> </a:t>
            </a:r>
            <a:r>
              <a:rPr lang="en-US" dirty="0" err="1"/>
              <a:t>động</a:t>
            </a:r>
            <a:r>
              <a:rPr lang="en-US" dirty="0"/>
              <a:t> </a:t>
            </a:r>
            <a:r>
              <a:rPr lang="en-US" dirty="0" err="1"/>
              <a:t>rửa</a:t>
            </a:r>
            <a:r>
              <a:rPr lang="en-US" dirty="0"/>
              <a:t> </a:t>
            </a:r>
            <a:r>
              <a:rPr lang="en-US" dirty="0" err="1"/>
              <a:t>tiền</a:t>
            </a:r>
            <a:endParaRPr lang="en-US" dirty="0"/>
          </a:p>
          <a:p>
            <a:r>
              <a:rPr lang="en-US" dirty="0" err="1"/>
              <a:t>Thứ</a:t>
            </a:r>
            <a:r>
              <a:rPr lang="en-US" dirty="0"/>
              <a:t> 2, </a:t>
            </a:r>
            <a:r>
              <a:rPr lang="en-US" dirty="0" err="1"/>
              <a:t>theo</a:t>
            </a:r>
            <a:r>
              <a:rPr lang="en-US" dirty="0"/>
              <a:t> </a:t>
            </a:r>
            <a:r>
              <a:rPr lang="en-US" dirty="0" err="1"/>
              <a:t>ông</a:t>
            </a:r>
            <a:r>
              <a:rPr lang="en-US" dirty="0"/>
              <a:t> </a:t>
            </a:r>
            <a:r>
              <a:rPr lang="en-US" dirty="0" err="1"/>
              <a:t>phạm</a:t>
            </a:r>
            <a:r>
              <a:rPr lang="en-US" dirty="0"/>
              <a:t> </a:t>
            </a:r>
            <a:r>
              <a:rPr lang="en-US" dirty="0" err="1"/>
              <a:t>gia</a:t>
            </a:r>
            <a:r>
              <a:rPr lang="en-US" dirty="0"/>
              <a:t> </a:t>
            </a:r>
            <a:r>
              <a:rPr lang="en-US" dirty="0" err="1"/>
              <a:t>bảo</a:t>
            </a:r>
            <a:r>
              <a:rPr lang="en-US" dirty="0"/>
              <a:t>- </a:t>
            </a:r>
            <a:r>
              <a:rPr lang="en-US" dirty="0" err="1"/>
              <a:t>phó</a:t>
            </a:r>
            <a:r>
              <a:rPr lang="en-US" dirty="0"/>
              <a:t> </a:t>
            </a:r>
            <a:r>
              <a:rPr lang="en-US" dirty="0" err="1"/>
              <a:t>cục</a:t>
            </a:r>
            <a:r>
              <a:rPr lang="en-US" dirty="0"/>
              <a:t> </a:t>
            </a:r>
            <a:r>
              <a:rPr lang="en-US" dirty="0" err="1"/>
              <a:t>trưởng</a:t>
            </a:r>
            <a:r>
              <a:rPr lang="en-US" dirty="0"/>
              <a:t> </a:t>
            </a:r>
            <a:r>
              <a:rPr lang="en-US" dirty="0" err="1"/>
              <a:t>cục</a:t>
            </a:r>
            <a:r>
              <a:rPr lang="en-US" dirty="0"/>
              <a:t> </a:t>
            </a:r>
            <a:r>
              <a:rPr lang="en-US" dirty="0" err="1"/>
              <a:t>phòng</a:t>
            </a:r>
            <a:r>
              <a:rPr lang="en-US" dirty="0"/>
              <a:t> </a:t>
            </a:r>
            <a:r>
              <a:rPr lang="en-US" dirty="0" err="1"/>
              <a:t>chống</a:t>
            </a:r>
            <a:r>
              <a:rPr lang="en-US" dirty="0"/>
              <a:t> </a:t>
            </a:r>
            <a:r>
              <a:rPr lang="en-US" dirty="0" err="1"/>
              <a:t>rửa</a:t>
            </a:r>
            <a:r>
              <a:rPr lang="en-US" dirty="0"/>
              <a:t> </a:t>
            </a:r>
            <a:r>
              <a:rPr lang="en-US" dirty="0" err="1"/>
              <a:t>tiềng</a:t>
            </a:r>
            <a:r>
              <a:rPr lang="en-US" dirty="0"/>
              <a:t> </a:t>
            </a:r>
            <a:r>
              <a:rPr lang="en-US" dirty="0" err="1"/>
              <a:t>cho</a:t>
            </a:r>
            <a:r>
              <a:rPr lang="en-US" dirty="0"/>
              <a:t> </a:t>
            </a:r>
            <a:r>
              <a:rPr lang="en-US" dirty="0" err="1"/>
              <a:t>biết</a:t>
            </a:r>
            <a:r>
              <a:rPr lang="en-US" dirty="0"/>
              <a:t>: “</a:t>
            </a:r>
            <a:r>
              <a:rPr lang="en-US" dirty="0" err="1"/>
              <a:t>Tội</a:t>
            </a:r>
            <a:r>
              <a:rPr lang="en-US" dirty="0"/>
              <a:t> </a:t>
            </a:r>
            <a:r>
              <a:rPr lang="en-US" dirty="0" err="1"/>
              <a:t>phạm</a:t>
            </a:r>
            <a:r>
              <a:rPr lang="en-US" dirty="0"/>
              <a:t> </a:t>
            </a:r>
            <a:r>
              <a:rPr lang="en-US" dirty="0" err="1"/>
              <a:t>rửa</a:t>
            </a:r>
            <a:r>
              <a:rPr lang="en-US" dirty="0"/>
              <a:t> </a:t>
            </a:r>
            <a:r>
              <a:rPr lang="en-US" dirty="0" err="1"/>
              <a:t>tiền</a:t>
            </a:r>
            <a:r>
              <a:rPr lang="en-US" dirty="0"/>
              <a:t> </a:t>
            </a:r>
            <a:r>
              <a:rPr lang="en-US" dirty="0" err="1"/>
              <a:t>để</a:t>
            </a:r>
            <a:r>
              <a:rPr lang="en-US" dirty="0"/>
              <a:t> </a:t>
            </a:r>
            <a:r>
              <a:rPr lang="en-US" dirty="0" err="1"/>
              <a:t>chuyển</a:t>
            </a:r>
            <a:r>
              <a:rPr lang="en-US" dirty="0"/>
              <a:t> </a:t>
            </a:r>
            <a:r>
              <a:rPr lang="en-US" dirty="0" err="1"/>
              <a:t>tiền</a:t>
            </a:r>
            <a:r>
              <a:rPr lang="en-US" dirty="0"/>
              <a:t> </a:t>
            </a:r>
            <a:r>
              <a:rPr lang="en-US" dirty="0" err="1"/>
              <a:t>trọt</a:t>
            </a:r>
            <a:r>
              <a:rPr lang="en-US" dirty="0"/>
              <a:t> </a:t>
            </a:r>
            <a:r>
              <a:rPr lang="en-US" dirty="0" err="1"/>
              <a:t>loát</a:t>
            </a:r>
            <a:r>
              <a:rPr lang="en-US" dirty="0"/>
              <a:t> </a:t>
            </a:r>
            <a:r>
              <a:rPr lang="en-US" dirty="0" err="1"/>
              <a:t>với</a:t>
            </a:r>
            <a:r>
              <a:rPr lang="en-US" dirty="0"/>
              <a:t> </a:t>
            </a:r>
            <a:r>
              <a:rPr lang="en-US" dirty="0" err="1"/>
              <a:t>số</a:t>
            </a:r>
            <a:r>
              <a:rPr lang="en-US" dirty="0"/>
              <a:t> </a:t>
            </a:r>
            <a:r>
              <a:rPr lang="en-US" dirty="0" err="1"/>
              <a:t>lượng</a:t>
            </a:r>
            <a:r>
              <a:rPr lang="en-US" dirty="0"/>
              <a:t> </a:t>
            </a:r>
            <a:r>
              <a:rPr lang="en-US" dirty="0" err="1"/>
              <a:t>lớn</a:t>
            </a:r>
            <a:r>
              <a:rPr lang="en-US" dirty="0"/>
              <a:t>, </a:t>
            </a:r>
            <a:r>
              <a:rPr lang="en-US" dirty="0" err="1"/>
              <a:t>mang</a:t>
            </a:r>
            <a:r>
              <a:rPr lang="en-US" dirty="0"/>
              <a:t> </a:t>
            </a:r>
            <a:r>
              <a:rPr lang="en-US" dirty="0" err="1"/>
              <a:t>tính</a:t>
            </a:r>
            <a:r>
              <a:rPr lang="en-US" dirty="0"/>
              <a:t> </a:t>
            </a:r>
            <a:r>
              <a:rPr lang="en-US" dirty="0" err="1"/>
              <a:t>sinh</a:t>
            </a:r>
            <a:r>
              <a:rPr lang="en-US" dirty="0"/>
              <a:t> </a:t>
            </a:r>
            <a:r>
              <a:rPr lang="en-US" dirty="0" err="1"/>
              <a:t>lời</a:t>
            </a:r>
            <a:r>
              <a:rPr lang="en-US" dirty="0"/>
              <a:t> </a:t>
            </a:r>
            <a:r>
              <a:rPr lang="en-US" dirty="0" err="1"/>
              <a:t>cao</a:t>
            </a:r>
            <a:r>
              <a:rPr lang="en-US" dirty="0"/>
              <a:t> </a:t>
            </a:r>
            <a:r>
              <a:rPr lang="en-US" dirty="0" err="1"/>
              <a:t>phải</a:t>
            </a:r>
            <a:r>
              <a:rPr lang="en-US" dirty="0"/>
              <a:t> </a:t>
            </a:r>
            <a:r>
              <a:rPr lang="en-US" dirty="0" err="1"/>
              <a:t>đi</a:t>
            </a:r>
            <a:r>
              <a:rPr lang="en-US" dirty="0"/>
              <a:t> qua </a:t>
            </a:r>
            <a:r>
              <a:rPr lang="en-US" dirty="0" err="1"/>
              <a:t>ngân</a:t>
            </a:r>
            <a:r>
              <a:rPr lang="en-US" dirty="0"/>
              <a:t> hang.</a:t>
            </a:r>
          </a:p>
          <a:p>
            <a:r>
              <a:rPr lang="en-US" dirty="0"/>
              <a:t>”</a:t>
            </a:r>
          </a:p>
          <a:p>
            <a:r>
              <a:rPr lang="en-US" dirty="0" err="1"/>
              <a:t>Việc</a:t>
            </a:r>
            <a:r>
              <a:rPr lang="en-US" dirty="0"/>
              <a:t> </a:t>
            </a:r>
            <a:r>
              <a:rPr lang="en-US" dirty="0" err="1"/>
              <a:t>đưa</a:t>
            </a:r>
            <a:r>
              <a:rPr lang="en-US" dirty="0"/>
              <a:t> </a:t>
            </a:r>
            <a:r>
              <a:rPr lang="en-US" dirty="0" err="1"/>
              <a:t>tiền</a:t>
            </a:r>
            <a:r>
              <a:rPr lang="en-US" dirty="0"/>
              <a:t> </a:t>
            </a:r>
            <a:r>
              <a:rPr lang="en-US" dirty="0" err="1"/>
              <a:t>vào</a:t>
            </a:r>
            <a:r>
              <a:rPr lang="en-US" dirty="0"/>
              <a:t> </a:t>
            </a:r>
            <a:r>
              <a:rPr lang="en-US" dirty="0" err="1"/>
              <a:t>hệ</a:t>
            </a:r>
            <a:r>
              <a:rPr lang="en-US" dirty="0"/>
              <a:t> </a:t>
            </a:r>
            <a:r>
              <a:rPr lang="en-US" dirty="0" err="1"/>
              <a:t>thông</a:t>
            </a:r>
            <a:r>
              <a:rPr lang="en-US" dirty="0"/>
              <a:t> </a:t>
            </a:r>
            <a:r>
              <a:rPr lang="en-US" dirty="0" err="1"/>
              <a:t>tài</a:t>
            </a:r>
            <a:r>
              <a:rPr lang="en-US" dirty="0"/>
              <a:t> </a:t>
            </a:r>
            <a:r>
              <a:rPr lang="en-US" dirty="0" err="1"/>
              <a:t>chính</a:t>
            </a:r>
            <a:r>
              <a:rPr lang="en-US" dirty="0"/>
              <a:t> </a:t>
            </a:r>
            <a:r>
              <a:rPr lang="en-US" dirty="0" err="1"/>
              <a:t>đời</a:t>
            </a:r>
            <a:r>
              <a:rPr lang="en-US" dirty="0"/>
              <a:t> </a:t>
            </a:r>
            <a:r>
              <a:rPr lang="en-US" dirty="0" err="1"/>
              <a:t>hỏi</a:t>
            </a:r>
            <a:r>
              <a:rPr lang="en-US" dirty="0"/>
              <a:t> </a:t>
            </a:r>
            <a:r>
              <a:rPr lang="en-US" dirty="0" err="1"/>
              <a:t>phải</a:t>
            </a:r>
            <a:r>
              <a:rPr lang="en-US" dirty="0"/>
              <a:t> </a:t>
            </a:r>
            <a:r>
              <a:rPr lang="en-US" dirty="0" err="1"/>
              <a:t>có</a:t>
            </a:r>
            <a:r>
              <a:rPr lang="en-US" dirty="0"/>
              <a:t> </a:t>
            </a:r>
            <a:r>
              <a:rPr lang="en-US" dirty="0" err="1"/>
              <a:t>dịch</a:t>
            </a:r>
            <a:r>
              <a:rPr lang="en-US" dirty="0"/>
              <a:t> </a:t>
            </a:r>
            <a:r>
              <a:rPr lang="en-US" dirty="0" err="1"/>
              <a:t>vụ</a:t>
            </a:r>
            <a:r>
              <a:rPr lang="en-US" dirty="0"/>
              <a:t> </a:t>
            </a:r>
            <a:r>
              <a:rPr lang="en-US" dirty="0" err="1"/>
              <a:t>được</a:t>
            </a:r>
            <a:r>
              <a:rPr lang="en-US" dirty="0"/>
              <a:t> </a:t>
            </a:r>
            <a:r>
              <a:rPr lang="en-US" dirty="0" err="1"/>
              <a:t>cung</a:t>
            </a:r>
            <a:r>
              <a:rPr lang="en-US" dirty="0"/>
              <a:t> </a:t>
            </a:r>
            <a:r>
              <a:rPr lang="en-US" dirty="0" err="1"/>
              <a:t>cấp</a:t>
            </a:r>
            <a:r>
              <a:rPr lang="en-US" dirty="0"/>
              <a:t> </a:t>
            </a:r>
            <a:r>
              <a:rPr lang="en-US" dirty="0" err="1"/>
              <a:t>bởi</a:t>
            </a:r>
            <a:r>
              <a:rPr lang="en-US" dirty="0"/>
              <a:t> </a:t>
            </a:r>
            <a:r>
              <a:rPr lang="en-US" dirty="0" err="1"/>
              <a:t>hệ</a:t>
            </a:r>
            <a:r>
              <a:rPr lang="en-US" dirty="0"/>
              <a:t> </a:t>
            </a:r>
            <a:r>
              <a:rPr lang="en-US" dirty="0" err="1"/>
              <a:t>thống</a:t>
            </a:r>
            <a:r>
              <a:rPr lang="en-US" dirty="0"/>
              <a:t> </a:t>
            </a:r>
            <a:r>
              <a:rPr lang="en-US" dirty="0" err="1"/>
              <a:t>ngân</a:t>
            </a:r>
            <a:r>
              <a:rPr lang="en-US" dirty="0"/>
              <a:t> hang</a:t>
            </a:r>
          </a:p>
          <a:p>
            <a:r>
              <a:rPr lang="en-US" dirty="0" err="1"/>
              <a:t>Thứ</a:t>
            </a:r>
            <a:r>
              <a:rPr lang="en-US" dirty="0"/>
              <a:t> 3:</a:t>
            </a:r>
          </a:p>
          <a:p>
            <a:r>
              <a:rPr lang="en-US" dirty="0" err="1"/>
              <a:t>Kiểm</a:t>
            </a:r>
            <a:r>
              <a:rPr lang="en-US" dirty="0"/>
              <a:t> </a:t>
            </a:r>
            <a:r>
              <a:rPr lang="en-US" dirty="0" err="1"/>
              <a:t>tra</a:t>
            </a:r>
            <a:r>
              <a:rPr lang="en-US" dirty="0"/>
              <a:t> </a:t>
            </a:r>
            <a:r>
              <a:rPr lang="en-US" dirty="0" err="1"/>
              <a:t>xử</a:t>
            </a:r>
            <a:r>
              <a:rPr lang="en-US" dirty="0"/>
              <a:t> </a:t>
            </a:r>
            <a:r>
              <a:rPr lang="en-US" dirty="0" err="1"/>
              <a:t>lý</a:t>
            </a:r>
            <a:r>
              <a:rPr lang="en-US" dirty="0"/>
              <a:t> </a:t>
            </a:r>
            <a:r>
              <a:rPr lang="en-US" dirty="0" err="1"/>
              <a:t>báo</a:t>
            </a:r>
            <a:r>
              <a:rPr lang="en-US" dirty="0"/>
              <a:t> </a:t>
            </a:r>
            <a:r>
              <a:rPr lang="en-US" dirty="0" err="1"/>
              <a:t>cáo</a:t>
            </a:r>
            <a:r>
              <a:rPr lang="en-US" dirty="0"/>
              <a:t> </a:t>
            </a:r>
            <a:r>
              <a:rPr lang="en-US" dirty="0" err="1"/>
              <a:t>giao</a:t>
            </a:r>
            <a:r>
              <a:rPr lang="en-US" dirty="0"/>
              <a:t> dich </a:t>
            </a:r>
            <a:r>
              <a:rPr lang="en-US" dirty="0" err="1"/>
              <a:t>khó</a:t>
            </a:r>
            <a:r>
              <a:rPr lang="en-US" dirty="0"/>
              <a:t> khan, </a:t>
            </a:r>
            <a:r>
              <a:rPr lang="en-US" dirty="0" err="1"/>
              <a:t>để</a:t>
            </a:r>
            <a:r>
              <a:rPr lang="en-US" dirty="0"/>
              <a:t> </a:t>
            </a:r>
            <a:r>
              <a:rPr lang="en-US" dirty="0" err="1"/>
              <a:t>hỗ</a:t>
            </a:r>
            <a:r>
              <a:rPr lang="en-US" dirty="0"/>
              <a:t> </a:t>
            </a:r>
            <a:r>
              <a:rPr lang="en-US" dirty="0" err="1"/>
              <a:t>trợ</a:t>
            </a:r>
            <a:r>
              <a:rPr lang="en-US" dirty="0"/>
              <a:t> con </a:t>
            </a:r>
            <a:r>
              <a:rPr lang="en-US" dirty="0" err="1"/>
              <a:t>người</a:t>
            </a:r>
            <a:r>
              <a:rPr lang="en-US" dirty="0"/>
              <a:t> </a:t>
            </a:r>
            <a:r>
              <a:rPr lang="en-US" dirty="0" err="1"/>
              <a:t>trong</a:t>
            </a:r>
            <a:r>
              <a:rPr lang="en-US" dirty="0"/>
              <a:t> </a:t>
            </a:r>
            <a:r>
              <a:rPr lang="en-US" dirty="0" err="1"/>
              <a:t>công</a:t>
            </a:r>
            <a:r>
              <a:rPr lang="en-US" dirty="0"/>
              <a:t> </a:t>
            </a:r>
            <a:r>
              <a:rPr lang="en-US" dirty="0" err="1"/>
              <a:t>tác</a:t>
            </a:r>
            <a:r>
              <a:rPr lang="en-US" dirty="0"/>
              <a:t> </a:t>
            </a:r>
            <a:r>
              <a:rPr lang="en-US" dirty="0" err="1"/>
              <a:t>pcrt</a:t>
            </a:r>
            <a:r>
              <a:rPr lang="en-US" dirty="0"/>
              <a:t> </a:t>
            </a:r>
            <a:r>
              <a:rPr lang="en-US" dirty="0" err="1"/>
              <a:t>một</a:t>
            </a:r>
            <a:r>
              <a:rPr lang="en-US" dirty="0"/>
              <a:t> </a:t>
            </a:r>
            <a:r>
              <a:rPr lang="en-US" dirty="0" err="1"/>
              <a:t>cách</a:t>
            </a:r>
            <a:r>
              <a:rPr lang="en-US" dirty="0"/>
              <a:t> </a:t>
            </a:r>
            <a:r>
              <a:rPr lang="en-US" dirty="0" err="1"/>
              <a:t>có</a:t>
            </a:r>
            <a:r>
              <a:rPr lang="en-US" dirty="0"/>
              <a:t> </a:t>
            </a:r>
            <a:r>
              <a:rPr lang="en-US" dirty="0" err="1"/>
              <a:t>hiệu</a:t>
            </a:r>
            <a:r>
              <a:rPr lang="en-US" dirty="0"/>
              <a:t> </a:t>
            </a:r>
            <a:r>
              <a:rPr lang="en-US" dirty="0" err="1"/>
              <a:t>quả</a:t>
            </a:r>
            <a:r>
              <a:rPr lang="en-US" dirty="0"/>
              <a:t> </a:t>
            </a:r>
            <a:r>
              <a:rPr lang="en-US" dirty="0" err="1"/>
              <a:t>đòi</a:t>
            </a:r>
            <a:r>
              <a:rPr lang="en-US" dirty="0"/>
              <a:t> </a:t>
            </a:r>
            <a:r>
              <a:rPr lang="en-US" dirty="0" err="1"/>
              <a:t>hỏi</a:t>
            </a:r>
            <a:r>
              <a:rPr lang="en-US" dirty="0"/>
              <a:t> </a:t>
            </a:r>
            <a:r>
              <a:rPr lang="en-US" dirty="0" err="1"/>
              <a:t>phải</a:t>
            </a:r>
            <a:r>
              <a:rPr lang="en-US" dirty="0"/>
              <a:t> </a:t>
            </a:r>
            <a:r>
              <a:rPr lang="en-US" dirty="0" err="1"/>
              <a:t>có</a:t>
            </a:r>
            <a:r>
              <a:rPr lang="en-US" dirty="0"/>
              <a:t> </a:t>
            </a:r>
            <a:r>
              <a:rPr lang="en-US" dirty="0" err="1"/>
              <a:t>sự</a:t>
            </a:r>
            <a:r>
              <a:rPr lang="en-US" dirty="0"/>
              <a:t> </a:t>
            </a:r>
            <a:r>
              <a:rPr lang="en-US" dirty="0" err="1"/>
              <a:t>tiếp</a:t>
            </a:r>
            <a:r>
              <a:rPr lang="en-US" dirty="0"/>
              <a:t> </a:t>
            </a:r>
            <a:r>
              <a:rPr lang="en-US" dirty="0" err="1"/>
              <a:t>cập</a:t>
            </a:r>
            <a:r>
              <a:rPr lang="en-US" dirty="0"/>
              <a:t> </a:t>
            </a:r>
            <a:r>
              <a:rPr lang="en-US" dirty="0" err="1"/>
              <a:t>với</a:t>
            </a:r>
            <a:r>
              <a:rPr lang="en-US" dirty="0"/>
              <a:t> </a:t>
            </a:r>
            <a:r>
              <a:rPr lang="en-US" dirty="0" err="1"/>
              <a:t>trí</a:t>
            </a:r>
            <a:r>
              <a:rPr lang="en-US" dirty="0"/>
              <a:t> </a:t>
            </a:r>
            <a:r>
              <a:rPr lang="en-US" dirty="0" err="1"/>
              <a:t>tuệ</a:t>
            </a:r>
            <a:r>
              <a:rPr lang="en-US" dirty="0"/>
              <a:t> </a:t>
            </a:r>
            <a:r>
              <a:rPr lang="en-US" dirty="0" err="1"/>
              <a:t>nhân</a:t>
            </a:r>
            <a:r>
              <a:rPr lang="en-US" dirty="0"/>
              <a:t> </a:t>
            </a:r>
            <a:r>
              <a:rPr lang="en-US" dirty="0" err="1"/>
              <a:t>tạo</a:t>
            </a:r>
            <a:r>
              <a:rPr lang="en-US" dirty="0"/>
              <a:t> </a:t>
            </a:r>
            <a:r>
              <a:rPr lang="en-US" dirty="0" err="1"/>
              <a:t>tiên</a:t>
            </a:r>
            <a:r>
              <a:rPr lang="en-US" dirty="0"/>
              <a:t> </a:t>
            </a:r>
            <a:r>
              <a:rPr lang="en-US" dirty="0" err="1"/>
              <a:t>tiến</a:t>
            </a:r>
            <a:endParaRPr lang="en-US" dirty="0"/>
          </a:p>
        </p:txBody>
      </p:sp>
      <p:sp>
        <p:nvSpPr>
          <p:cNvPr id="4" name="Slide Number Placeholder 3"/>
          <p:cNvSpPr>
            <a:spLocks noGrp="1"/>
          </p:cNvSpPr>
          <p:nvPr>
            <p:ph type="sldNum" sz="quarter" idx="5"/>
          </p:nvPr>
        </p:nvSpPr>
        <p:spPr/>
        <p:txBody>
          <a:bodyPr/>
          <a:lstStyle/>
          <a:p>
            <a:fld id="{A08D8763-73D8-44A5-A1B5-20967D5DC7CF}" type="slidenum">
              <a:rPr lang="vi-VN" smtClean="0"/>
              <a:t>4</a:t>
            </a:fld>
            <a:endParaRPr lang="vi-VN"/>
          </a:p>
        </p:txBody>
      </p:sp>
    </p:spTree>
    <p:extLst>
      <p:ext uri="{BB962C8B-B14F-4D97-AF65-F5344CB8AC3E}">
        <p14:creationId xmlns:p14="http://schemas.microsoft.com/office/powerpoint/2010/main" val="2333003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rtl="0">
              <a:spcBef>
                <a:spcPts val="0"/>
              </a:spcBef>
              <a:spcAft>
                <a:spcPts val="0"/>
              </a:spcAft>
            </a:pPr>
            <a:r>
              <a:rPr lang="vi-VN" sz="1800" b="0" i="0" u="none" strike="noStrike" dirty="0">
                <a:solidFill>
                  <a:srgbClr val="000000"/>
                </a:solidFill>
                <a:effectLst/>
                <a:latin typeface="Calibri" panose="020F0502020204030204" pitchFamily="34" charset="0"/>
              </a:rPr>
              <a:t>Giai đoạn sắp xếp là giai đoạn đưa tiền bẩn của tội phạm vào hệ thống tài chính lần đầu tiên. Giai đoạn này nhằm phục vụ hai mục đích là giúp tội phạm giảm lượng lớn tiền mặt đang nắm giữ và đưa tiền bẩn vào hệ thống tài chính hợp pháp. </a:t>
            </a:r>
            <a:endParaRPr lang="vi-VN" b="0" dirty="0">
              <a:effectLst/>
            </a:endParaRPr>
          </a:p>
          <a:p>
            <a:pPr indent="457200" rtl="0">
              <a:spcBef>
                <a:spcPts val="0"/>
              </a:spcBef>
              <a:spcAft>
                <a:spcPts val="0"/>
              </a:spcAft>
            </a:pPr>
            <a:r>
              <a:rPr lang="vi-VN" sz="1800" b="0" i="0" u="none" strike="noStrike" dirty="0">
                <a:solidFill>
                  <a:srgbClr val="000000"/>
                </a:solidFill>
                <a:effectLst/>
                <a:latin typeface="Calibri" panose="020F0502020204030204" pitchFamily="34" charset="0"/>
              </a:rPr>
              <a:t>Phân lớp (Layering): Đây là giai đoạn phức tạp nhất và thường liên quan tới quá trình chuyển tiền qua lại và chuyển ra nước ngoài. Mục đích của giai đoạn này là tách tiền bất hợp pháp khỏi nguồn của nó và tạo ra một lộ trình kiểm toán phức tạp nhằm qua mắt cơ quan chức năng. </a:t>
            </a:r>
            <a:endParaRPr lang="vi-VN" b="0" dirty="0">
              <a:effectLst/>
            </a:endParaRPr>
          </a:p>
          <a:p>
            <a:pPr indent="457200" rtl="0">
              <a:spcBef>
                <a:spcPts val="0"/>
              </a:spcBef>
              <a:spcAft>
                <a:spcPts val="0"/>
              </a:spcAft>
            </a:pPr>
            <a:r>
              <a:rPr lang="vi-VN" sz="1800" b="0" i="0" u="none" strike="noStrike" dirty="0">
                <a:solidFill>
                  <a:srgbClr val="000000"/>
                </a:solidFill>
                <a:effectLst/>
                <a:latin typeface="Calibri" panose="020F0502020204030204" pitchFamily="34" charset="0"/>
              </a:rPr>
              <a:t>Cuối cùng, hòa nhập (Intergration): Ở giai đoạn này, tiền bẩn quay trở lại nguồn hoặc được đưa tới địa điểm được chỉ định và được “rửa sạch” để trở thành hợp pháp. Hầu như tại giai đoạn này, nguồn gốc tiền bẩn sẽ khó có thể bị phát hiện.</a:t>
            </a:r>
            <a:endParaRPr lang="vi-VN" b="0" dirty="0">
              <a:effectLst/>
            </a:endParaRPr>
          </a:p>
          <a:p>
            <a:br>
              <a:rPr lang="vi-VN" dirty="0"/>
            </a:br>
            <a:endParaRPr lang="vi-VN" dirty="0"/>
          </a:p>
        </p:txBody>
      </p:sp>
      <p:sp>
        <p:nvSpPr>
          <p:cNvPr id="4" name="Slide Number Placeholder 3"/>
          <p:cNvSpPr>
            <a:spLocks noGrp="1"/>
          </p:cNvSpPr>
          <p:nvPr>
            <p:ph type="sldNum" sz="quarter" idx="5"/>
          </p:nvPr>
        </p:nvSpPr>
        <p:spPr/>
        <p:txBody>
          <a:bodyPr/>
          <a:lstStyle/>
          <a:p>
            <a:fld id="{A08D8763-73D8-44A5-A1B5-20967D5DC7CF}" type="slidenum">
              <a:rPr lang="vi-VN" smtClean="0"/>
              <a:t>7</a:t>
            </a:fld>
            <a:endParaRPr lang="vi-VN"/>
          </a:p>
        </p:txBody>
      </p:sp>
    </p:spTree>
    <p:extLst>
      <p:ext uri="{BB962C8B-B14F-4D97-AF65-F5344CB8AC3E}">
        <p14:creationId xmlns:p14="http://schemas.microsoft.com/office/powerpoint/2010/main" val="14449044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vi-VN" sz="1800" b="0" i="0" u="none" strike="noStrike" dirty="0">
                <a:solidFill>
                  <a:srgbClr val="000000"/>
                </a:solidFill>
                <a:effectLst/>
                <a:latin typeface="Calibri" panose="020F0502020204030204" pitchFamily="34" charset="0"/>
              </a:rPr>
              <a:t>Theo báo cáo tóm tắt Đánh giá rủi ro quốc gia về rửa tiền và tài trợ khủng bố của Việt Nam 2012-2017 (Ngân hàng nhà nước, 2018) lĩnh vực ngân hàng chiếm tới 90% tổng số  báo cáo giao dịch đáng ngờ gửi đến Cơ quan Phòng chống rửa tiền. Điều này cho thấy so với các ngành kinh tế khác, khả năng của bọn tội phạm chọn lựa hệ thống ngân hàng để hợp pháp hóa các những khoản tiền bẩn thành sạch là rất cao.</a:t>
            </a:r>
            <a:endParaRPr lang="vi-VN" b="0" dirty="0">
              <a:effectLst/>
            </a:endParaRPr>
          </a:p>
          <a:p>
            <a:br>
              <a:rPr lang="vi-VN" b="0" dirty="0">
                <a:effectLst/>
              </a:rPr>
            </a:br>
            <a:endParaRPr lang="vi-VN" dirty="0"/>
          </a:p>
        </p:txBody>
      </p:sp>
      <p:sp>
        <p:nvSpPr>
          <p:cNvPr id="4" name="Slide Number Placeholder 3"/>
          <p:cNvSpPr>
            <a:spLocks noGrp="1"/>
          </p:cNvSpPr>
          <p:nvPr>
            <p:ph type="sldNum" sz="quarter" idx="5"/>
          </p:nvPr>
        </p:nvSpPr>
        <p:spPr/>
        <p:txBody>
          <a:bodyPr/>
          <a:lstStyle/>
          <a:p>
            <a:fld id="{A08D8763-73D8-44A5-A1B5-20967D5DC7CF}" type="slidenum">
              <a:rPr lang="vi-VN" smtClean="0"/>
              <a:t>8</a:t>
            </a:fld>
            <a:endParaRPr lang="vi-VN"/>
          </a:p>
        </p:txBody>
      </p:sp>
    </p:spTree>
    <p:extLst>
      <p:ext uri="{BB962C8B-B14F-4D97-AF65-F5344CB8AC3E}">
        <p14:creationId xmlns:p14="http://schemas.microsoft.com/office/powerpoint/2010/main" val="30716871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vi-VN" sz="1800" b="1" i="0" u="none" strike="noStrike" dirty="0">
                <a:solidFill>
                  <a:srgbClr val="000000"/>
                </a:solidFill>
                <a:effectLst/>
                <a:latin typeface="Calibri" panose="020F0502020204030204" pitchFamily="34" charset="0"/>
              </a:rPr>
              <a:t>Một số nghiên cứu có liên quan về bài toán này được tổng hợp tại bảng sau:</a:t>
            </a:r>
            <a:endParaRPr lang="vi-VN" b="1" dirty="0">
              <a:effectLst/>
            </a:endParaRPr>
          </a:p>
          <a:p>
            <a:r>
              <a:rPr lang="vi-VN" sz="1800" b="0" i="0" u="none" strike="noStrike" dirty="0">
                <a:solidFill>
                  <a:srgbClr val="000000"/>
                </a:solidFill>
                <a:effectLst/>
                <a:latin typeface="Calibri" panose="020F0502020204030204" pitchFamily="34" charset="0"/>
              </a:rPr>
              <a:t>công trình nghiên cứu của Mohannad Alkhalili và cộng sự đề xuất một mô hình để</a:t>
            </a:r>
            <a:r>
              <a:rPr lang="vi-VN" sz="1800" b="1" i="0" u="none" strike="noStrike" dirty="0">
                <a:solidFill>
                  <a:srgbClr val="000000"/>
                </a:solidFill>
                <a:effectLst/>
                <a:latin typeface="Calibri" panose="020F0502020204030204" pitchFamily="34" charset="0"/>
              </a:rPr>
              <a:t> tự động hóa quy trình kiểm tra các giao dịch bị chặn</a:t>
            </a:r>
            <a:r>
              <a:rPr lang="vi-VN" sz="1800" b="0" i="0" u="none" strike="noStrike" dirty="0">
                <a:solidFill>
                  <a:srgbClr val="000000"/>
                </a:solidFill>
                <a:effectLst/>
                <a:latin typeface="Calibri" panose="020F0502020204030204" pitchFamily="34" charset="0"/>
              </a:rPr>
              <a:t> trong các hệ thống lọc danh sách cảnh báo và thực hiện một số thí nghiệm sử dụng các thuật toán học máy khác nhau (SVM, DT và NB). nghiên cứu của (ormi Raiter, 2021) thử nghiệm thực nghiệm bốn thuật toán học máy (Hồi quy logistic, SVM, Rừng ngẫu nhiên (RF) và ANN. Kết quả sau khi so sánh với các thuật toán khác mang cho thấy Rừng ngẫu nhiên có độ chính xác tốt nhất. </a:t>
            </a:r>
            <a:endParaRPr lang="vi-VN" dirty="0"/>
          </a:p>
        </p:txBody>
      </p:sp>
      <p:sp>
        <p:nvSpPr>
          <p:cNvPr id="4" name="Slide Number Placeholder 3"/>
          <p:cNvSpPr>
            <a:spLocks noGrp="1"/>
          </p:cNvSpPr>
          <p:nvPr>
            <p:ph type="sldNum" sz="quarter" idx="5"/>
          </p:nvPr>
        </p:nvSpPr>
        <p:spPr/>
        <p:txBody>
          <a:bodyPr/>
          <a:lstStyle/>
          <a:p>
            <a:fld id="{A08D8763-73D8-44A5-A1B5-20967D5DC7CF}" type="slidenum">
              <a:rPr lang="vi-VN" smtClean="0"/>
              <a:t>9</a:t>
            </a:fld>
            <a:endParaRPr lang="vi-VN"/>
          </a:p>
        </p:txBody>
      </p:sp>
    </p:spTree>
    <p:extLst>
      <p:ext uri="{BB962C8B-B14F-4D97-AF65-F5344CB8AC3E}">
        <p14:creationId xmlns:p14="http://schemas.microsoft.com/office/powerpoint/2010/main" val="39369964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rtl="0">
              <a:spcBef>
                <a:spcPts val="0"/>
              </a:spcBef>
              <a:spcAft>
                <a:spcPts val="0"/>
              </a:spcAft>
            </a:pPr>
            <a:r>
              <a:rPr lang="vi-VN" sz="1800" b="0" i="0" u="none" strike="noStrike" dirty="0">
                <a:solidFill>
                  <a:srgbClr val="000000"/>
                </a:solidFill>
                <a:effectLst/>
                <a:latin typeface="Calibri" panose="020F0502020204030204" pitchFamily="34" charset="0"/>
              </a:rPr>
              <a:t>Sau khi tìm hiểu tổng quan về bài toán, em đã thực nghiệm ứng dụng các kỹ thuật xử lý dữ liệu và cuối cùng là huấn luyện với những mô hình học máy cụ thể như sau:</a:t>
            </a:r>
            <a:endParaRPr lang="vi-VN" b="0" dirty="0">
              <a:effectLst/>
            </a:endParaRPr>
          </a:p>
          <a:p>
            <a:pPr indent="457200" rtl="0">
              <a:spcBef>
                <a:spcPts val="0"/>
              </a:spcBef>
              <a:spcAft>
                <a:spcPts val="0"/>
              </a:spcAft>
            </a:pPr>
            <a:r>
              <a:rPr lang="vi-VN" sz="1800" b="0" i="0" u="none" strike="noStrike" dirty="0">
                <a:solidFill>
                  <a:srgbClr val="000000"/>
                </a:solidFill>
                <a:effectLst/>
                <a:latin typeface="Calibri" panose="020F0502020204030204" pitchFamily="34" charset="0"/>
              </a:rPr>
              <a:t>Đầu tiên là lựa chọn dữ liệu nghiên cứu và khám phá dl nc. </a:t>
            </a:r>
            <a:endParaRPr lang="vi-VN" b="0" dirty="0">
              <a:effectLst/>
            </a:endParaRPr>
          </a:p>
          <a:p>
            <a:pPr indent="457200" rtl="0">
              <a:spcBef>
                <a:spcPts val="0"/>
              </a:spcBef>
              <a:spcAft>
                <a:spcPts val="0"/>
              </a:spcAft>
            </a:pPr>
            <a:r>
              <a:rPr lang="vi-VN" sz="1800" b="0" i="0" u="none" strike="noStrike" dirty="0">
                <a:solidFill>
                  <a:srgbClr val="000000"/>
                </a:solidFill>
                <a:effectLst/>
                <a:latin typeface="Calibri" panose="020F0502020204030204" pitchFamily="34" charset="0"/>
              </a:rPr>
              <a:t>Tiếp theo là việc xử lý dữ liệu </a:t>
            </a:r>
            <a:endParaRPr lang="vi-VN" b="0" dirty="0">
              <a:effectLst/>
            </a:endParaRPr>
          </a:p>
          <a:p>
            <a:pPr indent="457200" rtl="0">
              <a:spcBef>
                <a:spcPts val="0"/>
              </a:spcBef>
              <a:spcAft>
                <a:spcPts val="0"/>
              </a:spcAft>
            </a:pPr>
            <a:r>
              <a:rPr lang="vi-VN" sz="1800" b="0" i="0" u="none" strike="noStrike" dirty="0">
                <a:solidFill>
                  <a:srgbClr val="000000"/>
                </a:solidFill>
                <a:effectLst/>
                <a:latin typeface="Calibri" panose="020F0502020204030204" pitchFamily="34" charset="0"/>
              </a:rPr>
              <a:t>sau đó là huấn luyện mô hình và đánh giá kết quả.</a:t>
            </a:r>
            <a:endParaRPr lang="vi-VN" b="0" dirty="0">
              <a:effectLst/>
            </a:endParaRPr>
          </a:p>
          <a:p>
            <a:br>
              <a:rPr lang="vi-VN" dirty="0"/>
            </a:br>
            <a:endParaRPr lang="vi-VN" dirty="0"/>
          </a:p>
        </p:txBody>
      </p:sp>
      <p:sp>
        <p:nvSpPr>
          <p:cNvPr id="4" name="Slide Number Placeholder 3"/>
          <p:cNvSpPr>
            <a:spLocks noGrp="1"/>
          </p:cNvSpPr>
          <p:nvPr>
            <p:ph type="sldNum" sz="quarter" idx="5"/>
          </p:nvPr>
        </p:nvSpPr>
        <p:spPr/>
        <p:txBody>
          <a:bodyPr/>
          <a:lstStyle/>
          <a:p>
            <a:fld id="{A08D8763-73D8-44A5-A1B5-20967D5DC7CF}" type="slidenum">
              <a:rPr lang="vi-VN" smtClean="0"/>
              <a:t>10</a:t>
            </a:fld>
            <a:endParaRPr lang="vi-VN"/>
          </a:p>
        </p:txBody>
      </p:sp>
    </p:spTree>
    <p:extLst>
      <p:ext uri="{BB962C8B-B14F-4D97-AF65-F5344CB8AC3E}">
        <p14:creationId xmlns:p14="http://schemas.microsoft.com/office/powerpoint/2010/main" val="1369799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vi-VN" sz="1800" b="0" i="0" u="none" strike="noStrike" dirty="0">
                <a:solidFill>
                  <a:srgbClr val="000000"/>
                </a:solidFill>
                <a:effectLst/>
                <a:latin typeface="Calibri" panose="020F0502020204030204" pitchFamily="34" charset="0"/>
              </a:rPr>
              <a:t>Hiện nay rất khó để tìm được một bộ dữ liệu chuẩn do nhiều nguyên nhân khách quan. </a:t>
            </a:r>
            <a:endParaRPr lang="vi-VN" b="0" dirty="0">
              <a:effectLst/>
            </a:endParaRPr>
          </a:p>
          <a:p>
            <a:pPr indent="457200" rtl="0">
              <a:spcBef>
                <a:spcPts val="0"/>
              </a:spcBef>
              <a:spcAft>
                <a:spcPts val="0"/>
              </a:spcAft>
            </a:pPr>
            <a:r>
              <a:rPr lang="vi-VN" sz="1800" b="0" i="0" u="none" strike="noStrike" dirty="0">
                <a:solidFill>
                  <a:srgbClr val="000000"/>
                </a:solidFill>
                <a:effectLst/>
                <a:latin typeface="Calibri" panose="020F0502020204030204" pitchFamily="34" charset="0"/>
              </a:rPr>
              <a:t>Thứ nhất phải kể đến vấn đề </a:t>
            </a:r>
            <a:r>
              <a:rPr lang="vi-VN" sz="1800" b="1" i="0" u="none" strike="noStrike" dirty="0">
                <a:solidFill>
                  <a:srgbClr val="000000"/>
                </a:solidFill>
                <a:effectLst/>
                <a:latin typeface="Calibri" panose="020F0502020204030204" pitchFamily="34" charset="0"/>
              </a:rPr>
              <a:t>pháp lý và quyền riêng tư</a:t>
            </a:r>
            <a:r>
              <a:rPr lang="vi-VN" sz="1800" b="0" i="0" u="none" strike="noStrike" dirty="0">
                <a:solidFill>
                  <a:srgbClr val="000000"/>
                </a:solidFill>
                <a:effectLst/>
                <a:latin typeface="Calibri" panose="020F0502020204030204" pitchFamily="34" charset="0"/>
              </a:rPr>
              <a:t> về dữ liệu cá nhân khách hàng. </a:t>
            </a:r>
            <a:endParaRPr lang="vi-VN" b="0" dirty="0">
              <a:effectLst/>
            </a:endParaRPr>
          </a:p>
          <a:p>
            <a:pPr indent="457200" rtl="0">
              <a:spcBef>
                <a:spcPts val="0"/>
              </a:spcBef>
              <a:spcAft>
                <a:spcPts val="0"/>
              </a:spcAft>
            </a:pPr>
            <a:r>
              <a:rPr lang="vi-VN" sz="1800" b="0" i="0" u="none" strike="noStrike" dirty="0">
                <a:solidFill>
                  <a:srgbClr val="000000"/>
                </a:solidFill>
                <a:effectLst/>
                <a:latin typeface="Calibri" panose="020F0502020204030204" pitchFamily="34" charset="0"/>
              </a:rPr>
              <a:t>Thứ hai đó là nhiều giao dịch rửa tiền được thực hiện trót lọt và rất khó để gán nhãn chính xác cho các giao dịch, điều này có thể dẫn đến việc dữ liệu thực có chất lượng kém. </a:t>
            </a:r>
            <a:endParaRPr lang="vi-VN" b="0" dirty="0">
              <a:effectLst/>
            </a:endParaRPr>
          </a:p>
          <a:p>
            <a:pPr indent="457200" rtl="0">
              <a:spcBef>
                <a:spcPts val="0"/>
              </a:spcBef>
              <a:spcAft>
                <a:spcPts val="0"/>
              </a:spcAft>
            </a:pPr>
            <a:r>
              <a:rPr lang="vi-VN" sz="1800" b="0" i="0" u="none" strike="noStrike" dirty="0">
                <a:solidFill>
                  <a:srgbClr val="000000"/>
                </a:solidFill>
                <a:effectLst/>
                <a:latin typeface="Calibri" panose="020F0502020204030204" pitchFamily="34" charset="0"/>
              </a:rPr>
              <a:t>Thứ ba, các giao dịch chuyển tiền thường thông qua</a:t>
            </a:r>
            <a:r>
              <a:rPr lang="vi-VN" sz="1800" b="1" i="0" u="none" strike="noStrike" dirty="0">
                <a:solidFill>
                  <a:srgbClr val="000000"/>
                </a:solidFill>
                <a:effectLst/>
                <a:latin typeface="Calibri" panose="020F0502020204030204" pitchFamily="34" charset="0"/>
              </a:rPr>
              <a:t> nhiều ngân hàng</a:t>
            </a:r>
            <a:r>
              <a:rPr lang="vi-VN" sz="1800" b="0" i="0" u="none" strike="noStrike" dirty="0">
                <a:solidFill>
                  <a:srgbClr val="000000"/>
                </a:solidFill>
                <a:effectLst/>
                <a:latin typeface="Calibri" panose="020F0502020204030204" pitchFamily="34" charset="0"/>
              </a:rPr>
              <a:t> hay các tổ chức tài chính nhằm che đậy dấu vết của tiền bẩn, vì thế việc thu thập, tổng hợp các giao dịch của nhiều ngân hàng lại càng khó khăn. </a:t>
            </a:r>
            <a:endParaRPr lang="vi-VN" b="0" dirty="0">
              <a:effectLst/>
            </a:endParaRPr>
          </a:p>
          <a:p>
            <a:br>
              <a:rPr lang="vi-VN" dirty="0"/>
            </a:br>
            <a:endParaRPr lang="vi-VN" dirty="0"/>
          </a:p>
        </p:txBody>
      </p:sp>
      <p:sp>
        <p:nvSpPr>
          <p:cNvPr id="4" name="Slide Number Placeholder 3"/>
          <p:cNvSpPr>
            <a:spLocks noGrp="1"/>
          </p:cNvSpPr>
          <p:nvPr>
            <p:ph type="sldNum" sz="quarter" idx="5"/>
          </p:nvPr>
        </p:nvSpPr>
        <p:spPr/>
        <p:txBody>
          <a:bodyPr/>
          <a:lstStyle/>
          <a:p>
            <a:fld id="{A08D8763-73D8-44A5-A1B5-20967D5DC7CF}" type="slidenum">
              <a:rPr lang="vi-VN" smtClean="0"/>
              <a:t>12</a:t>
            </a:fld>
            <a:endParaRPr lang="vi-VN"/>
          </a:p>
        </p:txBody>
      </p:sp>
    </p:spTree>
    <p:extLst>
      <p:ext uri="{BB962C8B-B14F-4D97-AF65-F5344CB8AC3E}">
        <p14:creationId xmlns:p14="http://schemas.microsoft.com/office/powerpoint/2010/main" val="3182931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457200" rtl="0">
              <a:spcBef>
                <a:spcPts val="0"/>
              </a:spcBef>
              <a:spcAft>
                <a:spcPts val="0"/>
              </a:spcAft>
            </a:pPr>
            <a:r>
              <a:rPr lang="vi-VN" sz="1800" b="0" i="0" u="none" strike="noStrike" dirty="0">
                <a:solidFill>
                  <a:srgbClr val="000000"/>
                </a:solidFill>
                <a:effectLst/>
                <a:latin typeface="Calibri" panose="020F0502020204030204" pitchFamily="34" charset="0"/>
              </a:rPr>
              <a:t>→ Đó là lý do em sử dụng 2 bộ dữ liệu cho bài toán nghiên cứu là AMLworld và SAML-D. Đây là 2 dữ liệu tổng hợp chứa đựng một khu sinh thái tài chính và có cách tiếp cận giám sát giao dịch gồm các trường: thời gian, tài khoản người gửi, tài khoản người nhận, ngân hàng gửi, ngân hàng nhận, số tiền, hình thức thanh toán, loại tiền tệ,...</a:t>
            </a:r>
            <a:endParaRPr lang="vi-VN" b="0" dirty="0">
              <a:effectLst/>
            </a:endParaRPr>
          </a:p>
          <a:p>
            <a:pPr indent="457200" rtl="0">
              <a:spcBef>
                <a:spcPts val="0"/>
              </a:spcBef>
              <a:spcAft>
                <a:spcPts val="0"/>
              </a:spcAft>
            </a:pPr>
            <a:r>
              <a:rPr lang="vi-VN" sz="1800" b="0" i="0" u="none" strike="noStrike" dirty="0">
                <a:solidFill>
                  <a:srgbClr val="000000"/>
                </a:solidFill>
                <a:effectLst/>
                <a:latin typeface="Calibri" panose="020F0502020204030204" pitchFamily="34" charset="0"/>
              </a:rPr>
              <a:t>Số lượng dữ liệu AMLworld là 5.078.345 trong đó số lượng giao dịch rửa tiền là 5177</a:t>
            </a:r>
            <a:endParaRPr lang="vi-VN" b="0" dirty="0">
              <a:effectLst/>
            </a:endParaRPr>
          </a:p>
          <a:p>
            <a:pPr indent="457200" rtl="0">
              <a:spcBef>
                <a:spcPts val="0"/>
              </a:spcBef>
              <a:spcAft>
                <a:spcPts val="0"/>
              </a:spcAft>
            </a:pPr>
            <a:r>
              <a:rPr lang="vi-VN" sz="1800" b="0" i="0" u="none" strike="noStrike" dirty="0">
                <a:solidFill>
                  <a:srgbClr val="000000"/>
                </a:solidFill>
                <a:effectLst/>
                <a:latin typeface="Calibri" panose="020F0502020204030204" pitchFamily="34" charset="0"/>
              </a:rPr>
              <a:t>với dữ liệu SAML là 9.504.852  trong đó có 9873 giao dịch đc gán nhãn là rửa tiền</a:t>
            </a:r>
            <a:endParaRPr lang="vi-VN" b="0" dirty="0">
              <a:effectLst/>
            </a:endParaRPr>
          </a:p>
          <a:p>
            <a:br>
              <a:rPr lang="vi-VN" dirty="0"/>
            </a:br>
            <a:endParaRPr lang="vi-VN" dirty="0"/>
          </a:p>
        </p:txBody>
      </p:sp>
      <p:sp>
        <p:nvSpPr>
          <p:cNvPr id="4" name="Slide Number Placeholder 3"/>
          <p:cNvSpPr>
            <a:spLocks noGrp="1"/>
          </p:cNvSpPr>
          <p:nvPr>
            <p:ph type="sldNum" sz="quarter" idx="5"/>
          </p:nvPr>
        </p:nvSpPr>
        <p:spPr/>
        <p:txBody>
          <a:bodyPr/>
          <a:lstStyle/>
          <a:p>
            <a:fld id="{A08D8763-73D8-44A5-A1B5-20967D5DC7CF}" type="slidenum">
              <a:rPr lang="vi-VN" smtClean="0"/>
              <a:t>13</a:t>
            </a:fld>
            <a:endParaRPr lang="vi-VN"/>
          </a:p>
        </p:txBody>
      </p:sp>
    </p:spTree>
    <p:extLst>
      <p:ext uri="{BB962C8B-B14F-4D97-AF65-F5344CB8AC3E}">
        <p14:creationId xmlns:p14="http://schemas.microsoft.com/office/powerpoint/2010/main" val="17646447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vi-VN" sz="1800" b="0" i="0" u="none" strike="noStrike" dirty="0">
                <a:solidFill>
                  <a:srgbClr val="000000"/>
                </a:solidFill>
                <a:effectLst/>
                <a:latin typeface="Calibri" panose="020F0502020204030204" pitchFamily="34" charset="0"/>
              </a:rPr>
              <a:t>→ Nhìn vào biểu đồ thể hiện tỷ lệ 2 nhãn ta có thể thấy rõ giao dịch rửa tiền chỉ chiếm 0.1%. Hiện tượng này gọi là hiện tượng dữ liệu mất cân bằng. </a:t>
            </a:r>
            <a:endParaRPr lang="vi-VN" b="0" dirty="0">
              <a:effectLst/>
            </a:endParaRPr>
          </a:p>
          <a:p>
            <a:pPr rtl="0">
              <a:spcBef>
                <a:spcPts val="0"/>
              </a:spcBef>
              <a:spcAft>
                <a:spcPts val="0"/>
              </a:spcAft>
            </a:pPr>
            <a:r>
              <a:rPr lang="vi-VN" sz="1800" b="0" i="0" u="none" strike="noStrike" dirty="0">
                <a:solidFill>
                  <a:srgbClr val="000000"/>
                </a:solidFill>
                <a:effectLst/>
                <a:latin typeface="Calibri" panose="020F0502020204030204" pitchFamily="34" charset="0"/>
              </a:rPr>
              <a:t>dữ liệu có tính chất này thường dẫn tới ngộ nhận chất lượng mô hình. Khi đó thước đo đánh giá mô hình là độ chính xác (accuracy) có thể đạt được rất cao. Tuy nhiên Trong bài toán này, quan trọng là xác định chính xác các nhóm thiểu số tức là xác định được giao dịch rửa tiền. Do đó để tránh lạc quan sai lầm về chất lượng, em sử dụng một số những chỉ số đánh giá như Precision, Recall, F1-score và ROC- AUC để đánh giá hiệu suất của mô hình trong trường hợp này.</a:t>
            </a:r>
            <a:endParaRPr lang="vi-VN" b="0" dirty="0">
              <a:effectLst/>
            </a:endParaRPr>
          </a:p>
          <a:p>
            <a:br>
              <a:rPr lang="vi-VN" dirty="0"/>
            </a:br>
            <a:endParaRPr lang="vi-VN" dirty="0"/>
          </a:p>
        </p:txBody>
      </p:sp>
      <p:sp>
        <p:nvSpPr>
          <p:cNvPr id="4" name="Slide Number Placeholder 3"/>
          <p:cNvSpPr>
            <a:spLocks noGrp="1"/>
          </p:cNvSpPr>
          <p:nvPr>
            <p:ph type="sldNum" sz="quarter" idx="5"/>
          </p:nvPr>
        </p:nvSpPr>
        <p:spPr/>
        <p:txBody>
          <a:bodyPr/>
          <a:lstStyle/>
          <a:p>
            <a:fld id="{A08D8763-73D8-44A5-A1B5-20967D5DC7CF}" type="slidenum">
              <a:rPr lang="vi-VN" smtClean="0"/>
              <a:t>14</a:t>
            </a:fld>
            <a:endParaRPr lang="vi-VN"/>
          </a:p>
        </p:txBody>
      </p:sp>
    </p:spTree>
    <p:extLst>
      <p:ext uri="{BB962C8B-B14F-4D97-AF65-F5344CB8AC3E}">
        <p14:creationId xmlns:p14="http://schemas.microsoft.com/office/powerpoint/2010/main" val="21029957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12" Type="http://schemas.openxmlformats.org/officeDocument/2006/relationships/image" Target="../media/image28.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22.sv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7.sv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eg"/></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3700331" y="231616"/>
            <a:ext cx="4426201" cy="9823767"/>
            <a:chOff x="0" y="0"/>
            <a:chExt cx="2858770" cy="6344920"/>
          </a:xfrm>
        </p:grpSpPr>
        <p:sp>
          <p:nvSpPr>
            <p:cNvPr id="3" name="Freeform 3"/>
            <p:cNvSpPr/>
            <p:nvPr/>
          </p:nvSpPr>
          <p:spPr>
            <a:xfrm>
              <a:off x="0" y="0"/>
              <a:ext cx="2858770" cy="6344920"/>
            </a:xfrm>
            <a:custGeom>
              <a:avLst/>
              <a:gdLst/>
              <a:ahLst/>
              <a:cxnLst/>
              <a:rect l="l" t="t" r="r" b="b"/>
              <a:pathLst>
                <a:path w="2858770" h="634492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46636" r="-146636"/>
              </a:stretch>
            </a:blipFill>
          </p:spPr>
          <p:txBody>
            <a:bodyPr/>
            <a:lstStyle/>
            <a:p>
              <a:endParaRPr lang="vi-VN"/>
            </a:p>
          </p:txBody>
        </p:sp>
      </p:grpSp>
      <p:grpSp>
        <p:nvGrpSpPr>
          <p:cNvPr id="4" name="Group 4"/>
          <p:cNvGrpSpPr/>
          <p:nvPr/>
        </p:nvGrpSpPr>
        <p:grpSpPr>
          <a:xfrm>
            <a:off x="17761953" y="7109187"/>
            <a:ext cx="1028700" cy="3177813"/>
            <a:chOff x="0" y="0"/>
            <a:chExt cx="812800" cy="2510865"/>
          </a:xfrm>
        </p:grpSpPr>
        <p:sp>
          <p:nvSpPr>
            <p:cNvPr id="5" name="Freeform 5"/>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txBody>
            <a:bodyPr/>
            <a:lstStyle/>
            <a:p>
              <a:endParaRPr lang="vi-VN"/>
            </a:p>
          </p:txBody>
        </p:sp>
        <p:sp>
          <p:nvSpPr>
            <p:cNvPr id="6" name="TextBox 6"/>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109187"/>
            <a:ext cx="13700331" cy="3177813"/>
            <a:chOff x="0" y="0"/>
            <a:chExt cx="10824953" cy="2510865"/>
          </a:xfrm>
        </p:grpSpPr>
        <p:sp>
          <p:nvSpPr>
            <p:cNvPr id="8" name="Freeform 8"/>
            <p:cNvSpPr/>
            <p:nvPr/>
          </p:nvSpPr>
          <p:spPr>
            <a:xfrm>
              <a:off x="0" y="0"/>
              <a:ext cx="10824953" cy="2510865"/>
            </a:xfrm>
            <a:custGeom>
              <a:avLst/>
              <a:gdLst/>
              <a:ahLst/>
              <a:cxnLst/>
              <a:rect l="l" t="t" r="r" b="b"/>
              <a:pathLst>
                <a:path w="10824953" h="2510865">
                  <a:moveTo>
                    <a:pt x="0" y="0"/>
                  </a:moveTo>
                  <a:lnTo>
                    <a:pt x="10824953" y="0"/>
                  </a:lnTo>
                  <a:lnTo>
                    <a:pt x="10824953" y="2510865"/>
                  </a:lnTo>
                  <a:lnTo>
                    <a:pt x="0" y="2510865"/>
                  </a:lnTo>
                  <a:close/>
                </a:path>
              </a:pathLst>
            </a:custGeom>
            <a:solidFill>
              <a:srgbClr val="F6F6F6"/>
            </a:solidFill>
          </p:spPr>
          <p:txBody>
            <a:bodyPr/>
            <a:lstStyle/>
            <a:p>
              <a:endParaRPr lang="vi-VN"/>
            </a:p>
          </p:txBody>
        </p:sp>
        <p:sp>
          <p:nvSpPr>
            <p:cNvPr id="9" name="TextBox 9"/>
            <p:cNvSpPr txBox="1"/>
            <p:nvPr/>
          </p:nvSpPr>
          <p:spPr>
            <a:xfrm>
              <a:off x="0" y="-38100"/>
              <a:ext cx="10824953"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761953"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txBody>
            <a:bodyPr/>
            <a:lstStyle/>
            <a:p>
              <a:endParaRPr lang="vi-VN"/>
            </a:p>
          </p:txBody>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09914" y="0"/>
            <a:ext cx="1718181" cy="10287000"/>
            <a:chOff x="0" y="0"/>
            <a:chExt cx="452525" cy="2709333"/>
          </a:xfrm>
        </p:grpSpPr>
        <p:sp>
          <p:nvSpPr>
            <p:cNvPr id="14" name="Freeform 14"/>
            <p:cNvSpPr/>
            <p:nvPr/>
          </p:nvSpPr>
          <p:spPr>
            <a:xfrm>
              <a:off x="0" y="0"/>
              <a:ext cx="452525" cy="2709333"/>
            </a:xfrm>
            <a:custGeom>
              <a:avLst/>
              <a:gdLst/>
              <a:ahLst/>
              <a:cxnLst/>
              <a:rect l="l" t="t" r="r" b="b"/>
              <a:pathLst>
                <a:path w="452525" h="2709333">
                  <a:moveTo>
                    <a:pt x="226262" y="0"/>
                  </a:moveTo>
                  <a:lnTo>
                    <a:pt x="226262" y="0"/>
                  </a:lnTo>
                  <a:cubicBezTo>
                    <a:pt x="351224" y="0"/>
                    <a:pt x="452525" y="101301"/>
                    <a:pt x="452525" y="226262"/>
                  </a:cubicBezTo>
                  <a:lnTo>
                    <a:pt x="452525" y="2483071"/>
                  </a:lnTo>
                  <a:cubicBezTo>
                    <a:pt x="452525" y="2608032"/>
                    <a:pt x="351224" y="2709333"/>
                    <a:pt x="226262" y="2709333"/>
                  </a:cubicBezTo>
                  <a:lnTo>
                    <a:pt x="226262" y="2709333"/>
                  </a:lnTo>
                  <a:cubicBezTo>
                    <a:pt x="101301" y="2709333"/>
                    <a:pt x="0" y="2608032"/>
                    <a:pt x="0" y="2483071"/>
                  </a:cubicBezTo>
                  <a:lnTo>
                    <a:pt x="0" y="226262"/>
                  </a:lnTo>
                  <a:cubicBezTo>
                    <a:pt x="0" y="101301"/>
                    <a:pt x="101301" y="0"/>
                    <a:pt x="226262" y="0"/>
                  </a:cubicBezTo>
                  <a:close/>
                </a:path>
              </a:pathLst>
            </a:custGeom>
            <a:solidFill>
              <a:srgbClr val="0345E4"/>
            </a:solidFill>
          </p:spPr>
          <p:txBody>
            <a:bodyPr/>
            <a:lstStyle/>
            <a:p>
              <a:endParaRPr lang="vi-VN"/>
            </a:p>
          </p:txBody>
        </p:sp>
        <p:sp>
          <p:nvSpPr>
            <p:cNvPr id="15" name="TextBox 15"/>
            <p:cNvSpPr txBox="1"/>
            <p:nvPr/>
          </p:nvSpPr>
          <p:spPr>
            <a:xfrm>
              <a:off x="0" y="-38100"/>
              <a:ext cx="452525" cy="27474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8484493" y="9014056"/>
            <a:ext cx="2545888" cy="254588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txBody>
            <a:bodyPr/>
            <a:lstStyle/>
            <a:p>
              <a:endParaRPr lang="vi-VN"/>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4545787" y="7356564"/>
            <a:ext cx="7586988" cy="2033183"/>
          </a:xfrm>
          <a:prstGeom prst="rect">
            <a:avLst/>
          </a:prstGeom>
        </p:spPr>
        <p:txBody>
          <a:bodyPr lIns="0" tIns="0" rIns="0" bIns="0" rtlCol="0" anchor="t">
            <a:spAutoFit/>
          </a:bodyPr>
          <a:lstStyle/>
          <a:p>
            <a:pPr algn="l">
              <a:lnSpc>
                <a:spcPts val="4055"/>
              </a:lnSpc>
            </a:pPr>
            <a:r>
              <a:rPr lang="en-US" sz="2599" spc="83" dirty="0">
                <a:solidFill>
                  <a:srgbClr val="000000"/>
                </a:solidFill>
                <a:latin typeface="Open Sans"/>
              </a:rPr>
              <a:t>Sinh </a:t>
            </a:r>
            <a:r>
              <a:rPr lang="en-US" sz="2599" spc="83" dirty="0" err="1">
                <a:solidFill>
                  <a:srgbClr val="000000"/>
                </a:solidFill>
                <a:latin typeface="Open Sans"/>
              </a:rPr>
              <a:t>viên</a:t>
            </a:r>
            <a:r>
              <a:rPr lang="en-US" sz="2599" spc="83" dirty="0">
                <a:solidFill>
                  <a:srgbClr val="000000"/>
                </a:solidFill>
                <a:latin typeface="Open Sans"/>
              </a:rPr>
              <a:t>: </a:t>
            </a:r>
            <a:r>
              <a:rPr lang="en-US" sz="2599" spc="83" dirty="0" err="1">
                <a:solidFill>
                  <a:srgbClr val="000000"/>
                </a:solidFill>
                <a:latin typeface="Open Sans"/>
              </a:rPr>
              <a:t>Nguyễn</a:t>
            </a:r>
            <a:r>
              <a:rPr lang="en-US" sz="2599" spc="83" dirty="0">
                <a:solidFill>
                  <a:srgbClr val="000000"/>
                </a:solidFill>
                <a:latin typeface="Open Sans"/>
              </a:rPr>
              <a:t> </a:t>
            </a:r>
            <a:r>
              <a:rPr lang="en-US" sz="2599" spc="83" dirty="0" err="1">
                <a:solidFill>
                  <a:srgbClr val="000000"/>
                </a:solidFill>
                <a:latin typeface="Open Sans"/>
              </a:rPr>
              <a:t>Thị</a:t>
            </a:r>
            <a:r>
              <a:rPr lang="en-US" sz="2599" spc="83" dirty="0">
                <a:solidFill>
                  <a:srgbClr val="000000"/>
                </a:solidFill>
                <a:latin typeface="Open Sans"/>
              </a:rPr>
              <a:t> </a:t>
            </a:r>
            <a:r>
              <a:rPr lang="en-US" sz="2599" spc="83" dirty="0" err="1">
                <a:solidFill>
                  <a:srgbClr val="000000"/>
                </a:solidFill>
                <a:latin typeface="Open Sans"/>
              </a:rPr>
              <a:t>Thảo</a:t>
            </a:r>
            <a:r>
              <a:rPr lang="en-US" sz="2599" spc="83" dirty="0">
                <a:solidFill>
                  <a:srgbClr val="000000"/>
                </a:solidFill>
                <a:latin typeface="Open Sans"/>
              </a:rPr>
              <a:t> Vân</a:t>
            </a:r>
          </a:p>
          <a:p>
            <a:pPr algn="l">
              <a:lnSpc>
                <a:spcPts val="4055"/>
              </a:lnSpc>
            </a:pPr>
            <a:r>
              <a:rPr lang="en-US" sz="2599" spc="83" dirty="0" err="1">
                <a:solidFill>
                  <a:srgbClr val="000000"/>
                </a:solidFill>
                <a:latin typeface="Open Sans"/>
              </a:rPr>
              <a:t>Mã</a:t>
            </a:r>
            <a:r>
              <a:rPr lang="en-US" sz="2599" spc="83" dirty="0">
                <a:solidFill>
                  <a:srgbClr val="000000"/>
                </a:solidFill>
                <a:latin typeface="Open Sans"/>
              </a:rPr>
              <a:t> </a:t>
            </a:r>
            <a:r>
              <a:rPr lang="en-US" sz="2599" spc="83" dirty="0" err="1">
                <a:solidFill>
                  <a:srgbClr val="000000"/>
                </a:solidFill>
                <a:latin typeface="Open Sans"/>
              </a:rPr>
              <a:t>sinh</a:t>
            </a:r>
            <a:r>
              <a:rPr lang="en-US" sz="2599" spc="83" dirty="0">
                <a:solidFill>
                  <a:srgbClr val="000000"/>
                </a:solidFill>
                <a:latin typeface="Open Sans"/>
              </a:rPr>
              <a:t> </a:t>
            </a:r>
            <a:r>
              <a:rPr lang="en-US" sz="2599" spc="83" dirty="0" err="1">
                <a:solidFill>
                  <a:srgbClr val="000000"/>
                </a:solidFill>
                <a:latin typeface="Open Sans"/>
              </a:rPr>
              <a:t>viên</a:t>
            </a:r>
            <a:r>
              <a:rPr lang="en-US" sz="2599" spc="83" dirty="0">
                <a:solidFill>
                  <a:srgbClr val="000000"/>
                </a:solidFill>
                <a:latin typeface="Open Sans"/>
              </a:rPr>
              <a:t>: 23A4040155</a:t>
            </a:r>
          </a:p>
          <a:p>
            <a:pPr algn="l">
              <a:lnSpc>
                <a:spcPts val="4055"/>
              </a:lnSpc>
            </a:pPr>
            <a:r>
              <a:rPr lang="en-US" sz="2599" spc="83" dirty="0" err="1">
                <a:solidFill>
                  <a:srgbClr val="000000"/>
                </a:solidFill>
                <a:latin typeface="Open Sans"/>
              </a:rPr>
              <a:t>Lớp</a:t>
            </a:r>
            <a:r>
              <a:rPr lang="en-US" sz="2599" spc="83" dirty="0">
                <a:solidFill>
                  <a:srgbClr val="000000"/>
                </a:solidFill>
                <a:latin typeface="Open Sans"/>
              </a:rPr>
              <a:t>: K23HTTTB</a:t>
            </a:r>
          </a:p>
          <a:p>
            <a:pPr algn="l">
              <a:lnSpc>
                <a:spcPts val="4055"/>
              </a:lnSpc>
            </a:pPr>
            <a:r>
              <a:rPr lang="en-US" sz="2599" spc="83" dirty="0" err="1">
                <a:solidFill>
                  <a:srgbClr val="000000"/>
                </a:solidFill>
                <a:latin typeface="Open Sans"/>
              </a:rPr>
              <a:t>Giảng</a:t>
            </a:r>
            <a:r>
              <a:rPr lang="en-US" sz="2599" spc="83" dirty="0">
                <a:solidFill>
                  <a:srgbClr val="000000"/>
                </a:solidFill>
                <a:latin typeface="Open Sans"/>
              </a:rPr>
              <a:t> </a:t>
            </a:r>
            <a:r>
              <a:rPr lang="en-US" sz="2599" spc="83" dirty="0" err="1">
                <a:solidFill>
                  <a:srgbClr val="000000"/>
                </a:solidFill>
                <a:latin typeface="Open Sans"/>
              </a:rPr>
              <a:t>viên</a:t>
            </a:r>
            <a:r>
              <a:rPr lang="en-US" sz="2599" spc="83" dirty="0">
                <a:solidFill>
                  <a:srgbClr val="000000"/>
                </a:solidFill>
                <a:latin typeface="Open Sans"/>
              </a:rPr>
              <a:t> </a:t>
            </a:r>
            <a:r>
              <a:rPr lang="en-US" sz="2599" spc="83" dirty="0" err="1">
                <a:solidFill>
                  <a:srgbClr val="000000"/>
                </a:solidFill>
                <a:latin typeface="Open Sans"/>
              </a:rPr>
              <a:t>hướng</a:t>
            </a:r>
            <a:r>
              <a:rPr lang="en-US" sz="2599" spc="83" dirty="0">
                <a:solidFill>
                  <a:srgbClr val="000000"/>
                </a:solidFill>
                <a:latin typeface="Open Sans"/>
              </a:rPr>
              <a:t> </a:t>
            </a:r>
            <a:r>
              <a:rPr lang="en-US" sz="2599" spc="83" dirty="0" err="1">
                <a:solidFill>
                  <a:srgbClr val="000000"/>
                </a:solidFill>
                <a:latin typeface="Open Sans"/>
              </a:rPr>
              <a:t>dẫn</a:t>
            </a:r>
            <a:r>
              <a:rPr lang="en-US" sz="2599" spc="83" dirty="0">
                <a:solidFill>
                  <a:srgbClr val="000000"/>
                </a:solidFill>
                <a:latin typeface="Open Sans"/>
              </a:rPr>
              <a:t>: TS. </a:t>
            </a:r>
            <a:r>
              <a:rPr lang="en-US" sz="2599" spc="83" dirty="0" err="1">
                <a:solidFill>
                  <a:srgbClr val="000000"/>
                </a:solidFill>
                <a:latin typeface="Open Sans"/>
              </a:rPr>
              <a:t>Đinh</a:t>
            </a:r>
            <a:r>
              <a:rPr lang="en-US" sz="2599" spc="83" dirty="0">
                <a:solidFill>
                  <a:srgbClr val="000000"/>
                </a:solidFill>
                <a:latin typeface="Open Sans"/>
              </a:rPr>
              <a:t> </a:t>
            </a:r>
            <a:r>
              <a:rPr lang="en-US" sz="2599" spc="83" dirty="0" err="1">
                <a:solidFill>
                  <a:srgbClr val="000000"/>
                </a:solidFill>
                <a:latin typeface="Open Sans"/>
              </a:rPr>
              <a:t>Trọng</a:t>
            </a:r>
            <a:r>
              <a:rPr lang="en-US" sz="2599" spc="83" dirty="0">
                <a:solidFill>
                  <a:srgbClr val="000000"/>
                </a:solidFill>
                <a:latin typeface="Open Sans"/>
              </a:rPr>
              <a:t> </a:t>
            </a:r>
            <a:r>
              <a:rPr lang="en-US" sz="2599" spc="83" dirty="0" err="1">
                <a:solidFill>
                  <a:srgbClr val="000000"/>
                </a:solidFill>
                <a:latin typeface="Open Sans"/>
              </a:rPr>
              <a:t>Hiếu</a:t>
            </a:r>
            <a:endParaRPr lang="en-US" sz="2599" spc="83" dirty="0">
              <a:solidFill>
                <a:srgbClr val="000000"/>
              </a:solidFill>
              <a:latin typeface="Open Sans"/>
            </a:endParaRPr>
          </a:p>
        </p:txBody>
      </p:sp>
      <p:sp>
        <p:nvSpPr>
          <p:cNvPr id="22" name="TextBox 22"/>
          <p:cNvSpPr txBox="1"/>
          <p:nvPr/>
        </p:nvSpPr>
        <p:spPr>
          <a:xfrm>
            <a:off x="3612524" y="2551236"/>
            <a:ext cx="7871597" cy="547375"/>
          </a:xfrm>
          <a:prstGeom prst="rect">
            <a:avLst/>
          </a:prstGeom>
        </p:spPr>
        <p:txBody>
          <a:bodyPr lIns="0" tIns="0" rIns="0" bIns="0" rtlCol="0" anchor="t">
            <a:spAutoFit/>
          </a:bodyPr>
          <a:lstStyle/>
          <a:p>
            <a:pPr algn="ctr">
              <a:lnSpc>
                <a:spcPts val="4255"/>
              </a:lnSpc>
            </a:pPr>
            <a:r>
              <a:rPr lang="en-US" sz="3700" dirty="0">
                <a:solidFill>
                  <a:srgbClr val="575757"/>
                </a:solidFill>
                <a:latin typeface="Public Sans Bold"/>
              </a:rPr>
              <a:t>BẢO VỆ KHÓA LUẬN TỐT NGHIỆP</a:t>
            </a:r>
          </a:p>
        </p:txBody>
      </p:sp>
      <p:grpSp>
        <p:nvGrpSpPr>
          <p:cNvPr id="29" name="Group 28">
            <a:extLst>
              <a:ext uri="{FF2B5EF4-FFF2-40B4-BE49-F238E27FC236}">
                <a16:creationId xmlns:a16="http://schemas.microsoft.com/office/drawing/2014/main" id="{961DF637-D131-5769-CD81-4B1BE92030AB}"/>
              </a:ext>
            </a:extLst>
          </p:cNvPr>
          <p:cNvGrpSpPr/>
          <p:nvPr/>
        </p:nvGrpSpPr>
        <p:grpSpPr>
          <a:xfrm>
            <a:off x="1582523" y="588096"/>
            <a:ext cx="10228477" cy="921112"/>
            <a:chOff x="1489266" y="462255"/>
            <a:chExt cx="10228477" cy="921112"/>
          </a:xfrm>
        </p:grpSpPr>
        <p:sp>
          <p:nvSpPr>
            <p:cNvPr id="19" name="Freeform 19"/>
            <p:cNvSpPr/>
            <p:nvPr/>
          </p:nvSpPr>
          <p:spPr>
            <a:xfrm>
              <a:off x="1489266" y="462255"/>
              <a:ext cx="921112" cy="921112"/>
            </a:xfrm>
            <a:custGeom>
              <a:avLst/>
              <a:gdLst/>
              <a:ahLst/>
              <a:cxnLst/>
              <a:rect l="l" t="t" r="r" b="b"/>
              <a:pathLst>
                <a:path w="921112" h="921112">
                  <a:moveTo>
                    <a:pt x="0" y="0"/>
                  </a:moveTo>
                  <a:lnTo>
                    <a:pt x="921112" y="0"/>
                  </a:lnTo>
                  <a:lnTo>
                    <a:pt x="921112" y="921112"/>
                  </a:lnTo>
                  <a:lnTo>
                    <a:pt x="0" y="921112"/>
                  </a:lnTo>
                  <a:lnTo>
                    <a:pt x="0" y="0"/>
                  </a:lnTo>
                  <a:close/>
                </a:path>
              </a:pathLst>
            </a:custGeom>
            <a:blipFill>
              <a:blip r:embed="rId3"/>
              <a:stretch>
                <a:fillRect/>
              </a:stretch>
            </a:blipFill>
          </p:spPr>
          <p:txBody>
            <a:bodyPr/>
            <a:lstStyle/>
            <a:p>
              <a:endParaRPr lang="vi-VN"/>
            </a:p>
          </p:txBody>
        </p:sp>
        <p:sp>
          <p:nvSpPr>
            <p:cNvPr id="20" name="Freeform 20"/>
            <p:cNvSpPr/>
            <p:nvPr/>
          </p:nvSpPr>
          <p:spPr>
            <a:xfrm>
              <a:off x="2613629" y="462255"/>
              <a:ext cx="1313074" cy="921112"/>
            </a:xfrm>
            <a:custGeom>
              <a:avLst/>
              <a:gdLst/>
              <a:ahLst/>
              <a:cxnLst/>
              <a:rect l="l" t="t" r="r" b="b"/>
              <a:pathLst>
                <a:path w="1313074" h="921112">
                  <a:moveTo>
                    <a:pt x="0" y="0"/>
                  </a:moveTo>
                  <a:lnTo>
                    <a:pt x="1313074" y="0"/>
                  </a:lnTo>
                  <a:lnTo>
                    <a:pt x="1313074" y="921112"/>
                  </a:lnTo>
                  <a:lnTo>
                    <a:pt x="0" y="921112"/>
                  </a:lnTo>
                  <a:lnTo>
                    <a:pt x="0" y="0"/>
                  </a:lnTo>
                  <a:close/>
                </a:path>
              </a:pathLst>
            </a:custGeom>
            <a:blipFill>
              <a:blip r:embed="rId4"/>
              <a:stretch>
                <a:fillRect/>
              </a:stretch>
            </a:blipFill>
          </p:spPr>
          <p:txBody>
            <a:bodyPr/>
            <a:lstStyle/>
            <a:p>
              <a:endParaRPr lang="vi-VN"/>
            </a:p>
          </p:txBody>
        </p:sp>
        <p:sp>
          <p:nvSpPr>
            <p:cNvPr id="24" name="TextBox 24"/>
            <p:cNvSpPr txBox="1"/>
            <p:nvPr/>
          </p:nvSpPr>
          <p:spPr>
            <a:xfrm>
              <a:off x="5316565" y="533146"/>
              <a:ext cx="4732772" cy="375552"/>
            </a:xfrm>
            <a:prstGeom prst="rect">
              <a:avLst/>
            </a:prstGeom>
          </p:spPr>
          <p:txBody>
            <a:bodyPr wrap="square" lIns="0" tIns="0" rIns="0" bIns="0" rtlCol="0" anchor="t">
              <a:spAutoFit/>
            </a:bodyPr>
            <a:lstStyle/>
            <a:p>
              <a:pPr algn="ctr">
                <a:lnSpc>
                  <a:spcPts val="3219"/>
                </a:lnSpc>
                <a:spcBef>
                  <a:spcPct val="0"/>
                </a:spcBef>
              </a:pPr>
              <a:r>
                <a:rPr lang="en-US" sz="2299" dirty="0">
                  <a:solidFill>
                    <a:srgbClr val="000000"/>
                  </a:solidFill>
                  <a:latin typeface="Public Sans Bold"/>
                </a:rPr>
                <a:t>HỌC VIỆN NGÂN HÀNG</a:t>
              </a:r>
            </a:p>
          </p:txBody>
        </p:sp>
        <p:sp>
          <p:nvSpPr>
            <p:cNvPr id="25" name="TextBox 25"/>
            <p:cNvSpPr txBox="1"/>
            <p:nvPr/>
          </p:nvSpPr>
          <p:spPr>
            <a:xfrm>
              <a:off x="3660465" y="978479"/>
              <a:ext cx="8057278" cy="375552"/>
            </a:xfrm>
            <a:prstGeom prst="rect">
              <a:avLst/>
            </a:prstGeom>
          </p:spPr>
          <p:txBody>
            <a:bodyPr wrap="square" lIns="0" tIns="0" rIns="0" bIns="0" rtlCol="0" anchor="t">
              <a:spAutoFit/>
            </a:bodyPr>
            <a:lstStyle/>
            <a:p>
              <a:pPr algn="ctr">
                <a:lnSpc>
                  <a:spcPts val="3219"/>
                </a:lnSpc>
                <a:spcBef>
                  <a:spcPct val="0"/>
                </a:spcBef>
              </a:pPr>
              <a:r>
                <a:rPr lang="en-US" sz="2299" dirty="0">
                  <a:solidFill>
                    <a:srgbClr val="000000"/>
                  </a:solidFill>
                  <a:latin typeface="Public Sans Bold"/>
                </a:rPr>
                <a:t>KHOA CÔNG NGHỆ THÔNG TIN VÀ KINH TẾ SỐ</a:t>
              </a:r>
            </a:p>
          </p:txBody>
        </p:sp>
      </p:grpSp>
      <p:sp>
        <p:nvSpPr>
          <p:cNvPr id="26" name="TextBox 26"/>
          <p:cNvSpPr txBox="1"/>
          <p:nvPr/>
        </p:nvSpPr>
        <p:spPr>
          <a:xfrm>
            <a:off x="6042406" y="3445255"/>
            <a:ext cx="2680764" cy="479811"/>
          </a:xfrm>
          <a:prstGeom prst="rect">
            <a:avLst/>
          </a:prstGeom>
        </p:spPr>
        <p:txBody>
          <a:bodyPr wrap="square" lIns="0" tIns="0" rIns="0" bIns="0" rtlCol="0" anchor="t">
            <a:spAutoFit/>
          </a:bodyPr>
          <a:lstStyle/>
          <a:p>
            <a:pPr marL="0" lvl="0" indent="0" algn="ctr">
              <a:lnSpc>
                <a:spcPts val="4059"/>
              </a:lnSpc>
              <a:spcBef>
                <a:spcPct val="0"/>
              </a:spcBef>
            </a:pPr>
            <a:r>
              <a:rPr lang="en-US" sz="2899" dirty="0">
                <a:solidFill>
                  <a:srgbClr val="000000"/>
                </a:solidFill>
                <a:latin typeface="Public Sans"/>
              </a:rPr>
              <a:t>TÊN ĐỀ TÀI</a:t>
            </a:r>
          </a:p>
        </p:txBody>
      </p:sp>
      <p:sp>
        <p:nvSpPr>
          <p:cNvPr id="27" name="TextBox 27"/>
          <p:cNvSpPr txBox="1"/>
          <p:nvPr/>
        </p:nvSpPr>
        <p:spPr>
          <a:xfrm>
            <a:off x="1489266" y="4135822"/>
            <a:ext cx="11833503" cy="1623697"/>
          </a:xfrm>
          <a:prstGeom prst="rect">
            <a:avLst/>
          </a:prstGeom>
        </p:spPr>
        <p:txBody>
          <a:bodyPr lIns="0" tIns="0" rIns="0" bIns="0" rtlCol="0" anchor="t">
            <a:spAutoFit/>
          </a:bodyPr>
          <a:lstStyle/>
          <a:p>
            <a:pPr algn="ctr">
              <a:lnSpc>
                <a:spcPts val="6579"/>
              </a:lnSpc>
            </a:pPr>
            <a:r>
              <a:rPr lang="en-US" sz="4699">
                <a:solidFill>
                  <a:srgbClr val="0345E4"/>
                </a:solidFill>
                <a:latin typeface="Inter Bold"/>
              </a:rPr>
              <a:t>ỨNG DỤNG PHƯƠNG PHÁP HỌC MÁY </a:t>
            </a:r>
          </a:p>
          <a:p>
            <a:pPr algn="ctr">
              <a:lnSpc>
                <a:spcPts val="6579"/>
              </a:lnSpc>
              <a:spcBef>
                <a:spcPct val="0"/>
              </a:spcBef>
            </a:pPr>
            <a:r>
              <a:rPr lang="en-US" sz="4699">
                <a:solidFill>
                  <a:srgbClr val="0345E4"/>
                </a:solidFill>
                <a:latin typeface="Inter Bold"/>
              </a:rPr>
              <a:t>TRONG PHÁT HIỆN GIAO DỊCH RỬA TIỀN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345E4"/>
        </a:solidFill>
        <a:effectLst/>
      </p:bgPr>
    </p:bg>
    <p:spTree>
      <p:nvGrpSpPr>
        <p:cNvPr id="1" name=""/>
        <p:cNvGrpSpPr/>
        <p:nvPr/>
      </p:nvGrpSpPr>
      <p:grpSpPr>
        <a:xfrm>
          <a:off x="0" y="0"/>
          <a:ext cx="0" cy="0"/>
          <a:chOff x="0" y="0"/>
          <a:chExt cx="0" cy="0"/>
        </a:xfrm>
      </p:grpSpPr>
      <p:grpSp>
        <p:nvGrpSpPr>
          <p:cNvPr id="2" name="Group 2"/>
          <p:cNvGrpSpPr/>
          <p:nvPr/>
        </p:nvGrpSpPr>
        <p:grpSpPr>
          <a:xfrm>
            <a:off x="15989839" y="7629579"/>
            <a:ext cx="4596322" cy="4596322"/>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rot="5400000">
            <a:off x="1028700" y="9331697"/>
            <a:ext cx="596043" cy="596043"/>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1028700" y="3909899"/>
            <a:ext cx="2868201" cy="2437510"/>
            <a:chOff x="0" y="0"/>
            <a:chExt cx="3824268" cy="3250013"/>
          </a:xfrm>
        </p:grpSpPr>
        <p:grpSp>
          <p:nvGrpSpPr>
            <p:cNvPr id="9" name="Group 9"/>
            <p:cNvGrpSpPr/>
            <p:nvPr/>
          </p:nvGrpSpPr>
          <p:grpSpPr>
            <a:xfrm>
              <a:off x="0" y="0"/>
              <a:ext cx="3766727" cy="3250013"/>
              <a:chOff x="0" y="0"/>
              <a:chExt cx="837357" cy="722490"/>
            </a:xfrm>
          </p:grpSpPr>
          <p:sp>
            <p:nvSpPr>
              <p:cNvPr id="10" name="Freeform 10"/>
              <p:cNvSpPr/>
              <p:nvPr/>
            </p:nvSpPr>
            <p:spPr>
              <a:xfrm>
                <a:off x="0" y="0"/>
                <a:ext cx="837357" cy="722490"/>
              </a:xfrm>
              <a:custGeom>
                <a:avLst/>
                <a:gdLst/>
                <a:ahLst/>
                <a:cxnLst/>
                <a:rect l="l" t="t" r="r" b="b"/>
                <a:pathLst>
                  <a:path w="837357" h="722490">
                    <a:moveTo>
                      <a:pt x="124189" y="0"/>
                    </a:moveTo>
                    <a:lnTo>
                      <a:pt x="713169" y="0"/>
                    </a:lnTo>
                    <a:cubicBezTo>
                      <a:pt x="746106" y="0"/>
                      <a:pt x="777693" y="13084"/>
                      <a:pt x="800983" y="36374"/>
                    </a:cubicBezTo>
                    <a:cubicBezTo>
                      <a:pt x="824273" y="59664"/>
                      <a:pt x="837357" y="91252"/>
                      <a:pt x="837357" y="124189"/>
                    </a:cubicBezTo>
                    <a:lnTo>
                      <a:pt x="837357" y="598301"/>
                    </a:lnTo>
                    <a:cubicBezTo>
                      <a:pt x="837357" y="666889"/>
                      <a:pt x="781756" y="722490"/>
                      <a:pt x="713169" y="722490"/>
                    </a:cubicBezTo>
                    <a:lnTo>
                      <a:pt x="124189" y="722490"/>
                    </a:lnTo>
                    <a:cubicBezTo>
                      <a:pt x="55601" y="722490"/>
                      <a:pt x="0" y="666889"/>
                      <a:pt x="0" y="598301"/>
                    </a:cubicBezTo>
                    <a:lnTo>
                      <a:pt x="0" y="124189"/>
                    </a:lnTo>
                    <a:cubicBezTo>
                      <a:pt x="0" y="55601"/>
                      <a:pt x="55601" y="0"/>
                      <a:pt x="124189" y="0"/>
                    </a:cubicBezTo>
                    <a:close/>
                  </a:path>
                </a:pathLst>
              </a:custGeom>
              <a:solidFill>
                <a:srgbClr val="F2F2F2"/>
              </a:solidFill>
            </p:spPr>
            <p:txBody>
              <a:bodyPr/>
              <a:lstStyle/>
              <a:p>
                <a:endParaRPr lang="vi-VN"/>
              </a:p>
            </p:txBody>
          </p:sp>
          <p:sp>
            <p:nvSpPr>
              <p:cNvPr id="11" name="TextBox 11"/>
              <p:cNvSpPr txBox="1"/>
              <p:nvPr/>
            </p:nvSpPr>
            <p:spPr>
              <a:xfrm>
                <a:off x="0" y="-47625"/>
                <a:ext cx="837357" cy="770115"/>
              </a:xfrm>
              <a:prstGeom prst="rect">
                <a:avLst/>
              </a:prstGeom>
            </p:spPr>
            <p:txBody>
              <a:bodyPr lIns="12700" tIns="12700" rIns="12700" bIns="12700" rtlCol="0" anchor="ctr"/>
              <a:lstStyle/>
              <a:p>
                <a:pPr algn="ctr">
                  <a:lnSpc>
                    <a:spcPts val="3499"/>
                  </a:lnSpc>
                </a:pPr>
                <a:endParaRPr/>
              </a:p>
            </p:txBody>
          </p:sp>
        </p:grpSp>
        <p:sp>
          <p:nvSpPr>
            <p:cNvPr id="12" name="Freeform 12"/>
            <p:cNvSpPr/>
            <p:nvPr/>
          </p:nvSpPr>
          <p:spPr>
            <a:xfrm>
              <a:off x="1217988" y="1167425"/>
              <a:ext cx="1361608" cy="1717625"/>
            </a:xfrm>
            <a:custGeom>
              <a:avLst/>
              <a:gdLst/>
              <a:ahLst/>
              <a:cxnLst/>
              <a:rect l="l" t="t" r="r" b="b"/>
              <a:pathLst>
                <a:path w="1361608" h="1717625">
                  <a:moveTo>
                    <a:pt x="0" y="0"/>
                  </a:moveTo>
                  <a:lnTo>
                    <a:pt x="1361608" y="0"/>
                  </a:lnTo>
                  <a:lnTo>
                    <a:pt x="1361608" y="1717625"/>
                  </a:lnTo>
                  <a:lnTo>
                    <a:pt x="0" y="17176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13" name="TextBox 13"/>
            <p:cNvSpPr txBox="1"/>
            <p:nvPr/>
          </p:nvSpPr>
          <p:spPr>
            <a:xfrm>
              <a:off x="187925" y="303549"/>
              <a:ext cx="3636343" cy="502764"/>
            </a:xfrm>
            <a:prstGeom prst="rect">
              <a:avLst/>
            </a:prstGeom>
          </p:spPr>
          <p:txBody>
            <a:bodyPr lIns="0" tIns="0" rIns="0" bIns="0" rtlCol="0" anchor="t">
              <a:spAutoFit/>
            </a:bodyPr>
            <a:lstStyle/>
            <a:p>
              <a:pPr marL="0" lvl="0" indent="0" algn="just">
                <a:lnSpc>
                  <a:spcPts val="3305"/>
                </a:lnSpc>
              </a:pPr>
              <a:r>
                <a:rPr lang="en-US" sz="2132">
                  <a:solidFill>
                    <a:srgbClr val="0345E4"/>
                  </a:solidFill>
                  <a:latin typeface="Open Sans Bold"/>
                </a:rPr>
                <a:t>Dữ liệu nghiên cứu</a:t>
              </a:r>
            </a:p>
          </p:txBody>
        </p:sp>
      </p:grpSp>
      <p:grpSp>
        <p:nvGrpSpPr>
          <p:cNvPr id="14" name="Group 14"/>
          <p:cNvGrpSpPr/>
          <p:nvPr/>
        </p:nvGrpSpPr>
        <p:grpSpPr>
          <a:xfrm>
            <a:off x="12821796" y="3909899"/>
            <a:ext cx="4437504" cy="2539642"/>
            <a:chOff x="0" y="0"/>
            <a:chExt cx="5916672" cy="3386189"/>
          </a:xfrm>
        </p:grpSpPr>
        <p:grpSp>
          <p:nvGrpSpPr>
            <p:cNvPr id="15" name="Group 15"/>
            <p:cNvGrpSpPr/>
            <p:nvPr/>
          </p:nvGrpSpPr>
          <p:grpSpPr>
            <a:xfrm>
              <a:off x="1984552" y="0"/>
              <a:ext cx="3872957" cy="3386189"/>
              <a:chOff x="0" y="0"/>
              <a:chExt cx="837357" cy="732115"/>
            </a:xfrm>
          </p:grpSpPr>
          <p:sp>
            <p:nvSpPr>
              <p:cNvPr id="16" name="Freeform 16"/>
              <p:cNvSpPr/>
              <p:nvPr/>
            </p:nvSpPr>
            <p:spPr>
              <a:xfrm>
                <a:off x="0" y="0"/>
                <a:ext cx="837357" cy="732115"/>
              </a:xfrm>
              <a:custGeom>
                <a:avLst/>
                <a:gdLst/>
                <a:ahLst/>
                <a:cxnLst/>
                <a:rect l="l" t="t" r="r" b="b"/>
                <a:pathLst>
                  <a:path w="837357" h="732115">
                    <a:moveTo>
                      <a:pt x="124189" y="0"/>
                    </a:moveTo>
                    <a:lnTo>
                      <a:pt x="713169" y="0"/>
                    </a:lnTo>
                    <a:cubicBezTo>
                      <a:pt x="746106" y="0"/>
                      <a:pt x="777693" y="13084"/>
                      <a:pt x="800983" y="36374"/>
                    </a:cubicBezTo>
                    <a:cubicBezTo>
                      <a:pt x="824273" y="59664"/>
                      <a:pt x="837357" y="91252"/>
                      <a:pt x="837357" y="124189"/>
                    </a:cubicBezTo>
                    <a:lnTo>
                      <a:pt x="837357" y="607926"/>
                    </a:lnTo>
                    <a:cubicBezTo>
                      <a:pt x="837357" y="676514"/>
                      <a:pt x="781756" y="732115"/>
                      <a:pt x="713169" y="732115"/>
                    </a:cubicBezTo>
                    <a:lnTo>
                      <a:pt x="124189" y="732115"/>
                    </a:lnTo>
                    <a:cubicBezTo>
                      <a:pt x="55601" y="732115"/>
                      <a:pt x="0" y="676514"/>
                      <a:pt x="0" y="607926"/>
                    </a:cubicBezTo>
                    <a:lnTo>
                      <a:pt x="0" y="124189"/>
                    </a:lnTo>
                    <a:cubicBezTo>
                      <a:pt x="0" y="55601"/>
                      <a:pt x="55601" y="0"/>
                      <a:pt x="124189" y="0"/>
                    </a:cubicBezTo>
                    <a:close/>
                  </a:path>
                </a:pathLst>
              </a:custGeom>
              <a:solidFill>
                <a:srgbClr val="F2F2F2"/>
              </a:solidFill>
            </p:spPr>
            <p:txBody>
              <a:bodyPr/>
              <a:lstStyle/>
              <a:p>
                <a:endParaRPr lang="vi-VN"/>
              </a:p>
            </p:txBody>
          </p:sp>
          <p:sp>
            <p:nvSpPr>
              <p:cNvPr id="17" name="TextBox 17"/>
              <p:cNvSpPr txBox="1"/>
              <p:nvPr/>
            </p:nvSpPr>
            <p:spPr>
              <a:xfrm>
                <a:off x="0" y="-57150"/>
                <a:ext cx="837357" cy="789265"/>
              </a:xfrm>
              <a:prstGeom prst="rect">
                <a:avLst/>
              </a:prstGeom>
            </p:spPr>
            <p:txBody>
              <a:bodyPr lIns="50800" tIns="50800" rIns="50800" bIns="50800" rtlCol="0" anchor="ctr"/>
              <a:lstStyle/>
              <a:p>
                <a:pPr algn="ctr">
                  <a:lnSpc>
                    <a:spcPts val="3500"/>
                  </a:lnSpc>
                </a:pPr>
                <a:endParaRPr/>
              </a:p>
            </p:txBody>
          </p:sp>
        </p:grpSp>
        <p:sp>
          <p:nvSpPr>
            <p:cNvPr id="18" name="Freeform 18"/>
            <p:cNvSpPr/>
            <p:nvPr/>
          </p:nvSpPr>
          <p:spPr>
            <a:xfrm>
              <a:off x="3167195" y="1146114"/>
              <a:ext cx="1760060" cy="1760060"/>
            </a:xfrm>
            <a:custGeom>
              <a:avLst/>
              <a:gdLst/>
              <a:ahLst/>
              <a:cxnLst/>
              <a:rect l="l" t="t" r="r" b="b"/>
              <a:pathLst>
                <a:path w="1760060" h="1760060">
                  <a:moveTo>
                    <a:pt x="0" y="0"/>
                  </a:moveTo>
                  <a:lnTo>
                    <a:pt x="1760060" y="0"/>
                  </a:lnTo>
                  <a:lnTo>
                    <a:pt x="1760060" y="1760059"/>
                  </a:lnTo>
                  <a:lnTo>
                    <a:pt x="0" y="17600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vi-VN"/>
            </a:p>
          </p:txBody>
        </p:sp>
        <p:sp>
          <p:nvSpPr>
            <p:cNvPr id="19" name="TextBox 19"/>
            <p:cNvSpPr txBox="1"/>
            <p:nvPr/>
          </p:nvSpPr>
          <p:spPr>
            <a:xfrm>
              <a:off x="2334020" y="283451"/>
              <a:ext cx="3582653" cy="532585"/>
            </a:xfrm>
            <a:prstGeom prst="rect">
              <a:avLst/>
            </a:prstGeom>
          </p:spPr>
          <p:txBody>
            <a:bodyPr lIns="0" tIns="0" rIns="0" bIns="0" rtlCol="0" anchor="t">
              <a:spAutoFit/>
            </a:bodyPr>
            <a:lstStyle/>
            <a:p>
              <a:pPr marL="0" lvl="0" indent="0" algn="just">
                <a:lnSpc>
                  <a:spcPts val="3540"/>
                </a:lnSpc>
              </a:pPr>
              <a:r>
                <a:rPr lang="en-US" sz="2284">
                  <a:solidFill>
                    <a:srgbClr val="0345E4"/>
                  </a:solidFill>
                  <a:latin typeface="Open Sans Bold"/>
                </a:rPr>
                <a:t>Đánh giá kết quả</a:t>
              </a:r>
            </a:p>
          </p:txBody>
        </p:sp>
        <p:sp>
          <p:nvSpPr>
            <p:cNvPr id="20" name="Freeform 20"/>
            <p:cNvSpPr/>
            <p:nvPr/>
          </p:nvSpPr>
          <p:spPr>
            <a:xfrm>
              <a:off x="0" y="1443634"/>
              <a:ext cx="1756113" cy="498921"/>
            </a:xfrm>
            <a:custGeom>
              <a:avLst/>
              <a:gdLst/>
              <a:ahLst/>
              <a:cxnLst/>
              <a:rect l="l" t="t" r="r" b="b"/>
              <a:pathLst>
                <a:path w="1756113" h="498921">
                  <a:moveTo>
                    <a:pt x="0" y="0"/>
                  </a:moveTo>
                  <a:lnTo>
                    <a:pt x="1756113" y="0"/>
                  </a:lnTo>
                  <a:lnTo>
                    <a:pt x="1756113" y="498921"/>
                  </a:lnTo>
                  <a:lnTo>
                    <a:pt x="0" y="4989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grpSp>
      <p:sp>
        <p:nvSpPr>
          <p:cNvPr id="21" name="TextBox 21"/>
          <p:cNvSpPr txBox="1"/>
          <p:nvPr/>
        </p:nvSpPr>
        <p:spPr>
          <a:xfrm>
            <a:off x="3427248" y="1551513"/>
            <a:ext cx="11507951" cy="1319079"/>
          </a:xfrm>
          <a:prstGeom prst="rect">
            <a:avLst/>
          </a:prstGeom>
        </p:spPr>
        <p:txBody>
          <a:bodyPr wrap="square" lIns="0" tIns="0" rIns="0" bIns="0" rtlCol="0" anchor="t">
            <a:spAutoFit/>
          </a:bodyPr>
          <a:lstStyle/>
          <a:p>
            <a:pPr algn="ctr">
              <a:lnSpc>
                <a:spcPts val="5320"/>
              </a:lnSpc>
            </a:pPr>
            <a:r>
              <a:rPr lang="en-US" sz="4400" spc="76" dirty="0">
                <a:solidFill>
                  <a:srgbClr val="FFFFFF"/>
                </a:solidFill>
                <a:latin typeface="Public Sans Bold" panose="020B0604020202020204" charset="0"/>
              </a:rPr>
              <a:t>THỰC NGHIỆM ỨNG DỤNG HỌC MÁY TRONG PHÁT HIỆN GIAO DỊCH RỬA TIỀN</a:t>
            </a:r>
          </a:p>
        </p:txBody>
      </p:sp>
      <p:grpSp>
        <p:nvGrpSpPr>
          <p:cNvPr id="22" name="Group 22"/>
          <p:cNvGrpSpPr/>
          <p:nvPr/>
        </p:nvGrpSpPr>
        <p:grpSpPr>
          <a:xfrm>
            <a:off x="4069573" y="3918669"/>
            <a:ext cx="4402877" cy="2425755"/>
            <a:chOff x="0" y="0"/>
            <a:chExt cx="5870503" cy="3234340"/>
          </a:xfrm>
        </p:grpSpPr>
        <p:sp>
          <p:nvSpPr>
            <p:cNvPr id="23" name="Freeform 23"/>
            <p:cNvSpPr/>
            <p:nvPr/>
          </p:nvSpPr>
          <p:spPr>
            <a:xfrm>
              <a:off x="0" y="1367709"/>
              <a:ext cx="1756113" cy="498921"/>
            </a:xfrm>
            <a:custGeom>
              <a:avLst/>
              <a:gdLst/>
              <a:ahLst/>
              <a:cxnLst/>
              <a:rect l="l" t="t" r="r" b="b"/>
              <a:pathLst>
                <a:path w="1756113" h="498921">
                  <a:moveTo>
                    <a:pt x="0" y="0"/>
                  </a:moveTo>
                  <a:lnTo>
                    <a:pt x="1756113" y="0"/>
                  </a:lnTo>
                  <a:lnTo>
                    <a:pt x="1756113" y="498921"/>
                  </a:lnTo>
                  <a:lnTo>
                    <a:pt x="0" y="4989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grpSp>
          <p:nvGrpSpPr>
            <p:cNvPr id="24" name="Group 24"/>
            <p:cNvGrpSpPr/>
            <p:nvPr/>
          </p:nvGrpSpPr>
          <p:grpSpPr>
            <a:xfrm>
              <a:off x="1986342" y="0"/>
              <a:ext cx="3482485" cy="3234340"/>
              <a:chOff x="0" y="0"/>
              <a:chExt cx="814140" cy="756128"/>
            </a:xfrm>
          </p:grpSpPr>
          <p:sp>
            <p:nvSpPr>
              <p:cNvPr id="25" name="Freeform 25"/>
              <p:cNvSpPr/>
              <p:nvPr/>
            </p:nvSpPr>
            <p:spPr>
              <a:xfrm>
                <a:off x="0" y="0"/>
                <a:ext cx="814140" cy="756128"/>
              </a:xfrm>
              <a:custGeom>
                <a:avLst/>
                <a:gdLst/>
                <a:ahLst/>
                <a:cxnLst/>
                <a:rect l="l" t="t" r="r" b="b"/>
                <a:pathLst>
                  <a:path w="814140" h="756128">
                    <a:moveTo>
                      <a:pt x="151171" y="0"/>
                    </a:moveTo>
                    <a:lnTo>
                      <a:pt x="662969" y="0"/>
                    </a:lnTo>
                    <a:cubicBezTo>
                      <a:pt x="703062" y="0"/>
                      <a:pt x="741513" y="15927"/>
                      <a:pt x="769863" y="44277"/>
                    </a:cubicBezTo>
                    <a:cubicBezTo>
                      <a:pt x="798213" y="72627"/>
                      <a:pt x="814140" y="111078"/>
                      <a:pt x="814140" y="151171"/>
                    </a:cubicBezTo>
                    <a:lnTo>
                      <a:pt x="814140" y="604957"/>
                    </a:lnTo>
                    <a:cubicBezTo>
                      <a:pt x="814140" y="645050"/>
                      <a:pt x="798213" y="683501"/>
                      <a:pt x="769863" y="711851"/>
                    </a:cubicBezTo>
                    <a:cubicBezTo>
                      <a:pt x="741513" y="740201"/>
                      <a:pt x="703062" y="756128"/>
                      <a:pt x="662969" y="756128"/>
                    </a:cubicBezTo>
                    <a:lnTo>
                      <a:pt x="151171" y="756128"/>
                    </a:lnTo>
                    <a:cubicBezTo>
                      <a:pt x="111078" y="756128"/>
                      <a:pt x="72627" y="740201"/>
                      <a:pt x="44277" y="711851"/>
                    </a:cubicBezTo>
                    <a:cubicBezTo>
                      <a:pt x="15927" y="683501"/>
                      <a:pt x="0" y="645050"/>
                      <a:pt x="0" y="604957"/>
                    </a:cubicBezTo>
                    <a:lnTo>
                      <a:pt x="0" y="151171"/>
                    </a:lnTo>
                    <a:cubicBezTo>
                      <a:pt x="0" y="111078"/>
                      <a:pt x="15927" y="72627"/>
                      <a:pt x="44277" y="44277"/>
                    </a:cubicBezTo>
                    <a:cubicBezTo>
                      <a:pt x="72627" y="15927"/>
                      <a:pt x="111078" y="0"/>
                      <a:pt x="151171" y="0"/>
                    </a:cubicBezTo>
                    <a:close/>
                  </a:path>
                </a:pathLst>
              </a:custGeom>
              <a:solidFill>
                <a:srgbClr val="F2F2F2"/>
              </a:solidFill>
            </p:spPr>
            <p:txBody>
              <a:bodyPr/>
              <a:lstStyle/>
              <a:p>
                <a:endParaRPr lang="vi-VN"/>
              </a:p>
            </p:txBody>
          </p:sp>
          <p:sp>
            <p:nvSpPr>
              <p:cNvPr id="26" name="TextBox 26"/>
              <p:cNvSpPr txBox="1"/>
              <p:nvPr/>
            </p:nvSpPr>
            <p:spPr>
              <a:xfrm>
                <a:off x="0" y="-47625"/>
                <a:ext cx="814140" cy="803753"/>
              </a:xfrm>
              <a:prstGeom prst="rect">
                <a:avLst/>
              </a:prstGeom>
            </p:spPr>
            <p:txBody>
              <a:bodyPr lIns="40567" tIns="40567" rIns="40567" bIns="40567" rtlCol="0" anchor="ctr"/>
              <a:lstStyle/>
              <a:p>
                <a:pPr algn="ctr">
                  <a:lnSpc>
                    <a:spcPts val="3499"/>
                  </a:lnSpc>
                </a:pPr>
                <a:endParaRPr/>
              </a:p>
            </p:txBody>
          </p:sp>
        </p:grpSp>
        <p:sp>
          <p:nvSpPr>
            <p:cNvPr id="27" name="Freeform 27"/>
            <p:cNvSpPr/>
            <p:nvPr/>
          </p:nvSpPr>
          <p:spPr>
            <a:xfrm>
              <a:off x="2944885" y="1312627"/>
              <a:ext cx="1559667" cy="1562508"/>
            </a:xfrm>
            <a:custGeom>
              <a:avLst/>
              <a:gdLst/>
              <a:ahLst/>
              <a:cxnLst/>
              <a:rect l="l" t="t" r="r" b="b"/>
              <a:pathLst>
                <a:path w="1559667" h="1562508">
                  <a:moveTo>
                    <a:pt x="0" y="0"/>
                  </a:moveTo>
                  <a:lnTo>
                    <a:pt x="1559668" y="0"/>
                  </a:lnTo>
                  <a:lnTo>
                    <a:pt x="1559668" y="1562508"/>
                  </a:lnTo>
                  <a:lnTo>
                    <a:pt x="0" y="156250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vi-VN"/>
            </a:p>
          </p:txBody>
        </p:sp>
        <p:sp>
          <p:nvSpPr>
            <p:cNvPr id="28" name="TextBox 28"/>
            <p:cNvSpPr txBox="1"/>
            <p:nvPr/>
          </p:nvSpPr>
          <p:spPr>
            <a:xfrm>
              <a:off x="2557186" y="329681"/>
              <a:ext cx="3313317" cy="481821"/>
            </a:xfrm>
            <a:prstGeom prst="rect">
              <a:avLst/>
            </a:prstGeom>
          </p:spPr>
          <p:txBody>
            <a:bodyPr lIns="0" tIns="0" rIns="0" bIns="0" rtlCol="0" anchor="t">
              <a:spAutoFit/>
            </a:bodyPr>
            <a:lstStyle/>
            <a:p>
              <a:pPr marL="0" lvl="0" indent="0" algn="just">
                <a:lnSpc>
                  <a:spcPts val="3143"/>
                </a:lnSpc>
              </a:pPr>
              <a:r>
                <a:rPr lang="en-US" sz="2027">
                  <a:solidFill>
                    <a:srgbClr val="0345E4"/>
                  </a:solidFill>
                  <a:latin typeface="Open Sans Bold"/>
                </a:rPr>
                <a:t>Xử lý dữ liệu</a:t>
              </a:r>
            </a:p>
          </p:txBody>
        </p:sp>
      </p:grpSp>
      <p:grpSp>
        <p:nvGrpSpPr>
          <p:cNvPr id="29" name="Group 29"/>
          <p:cNvGrpSpPr/>
          <p:nvPr/>
        </p:nvGrpSpPr>
        <p:grpSpPr>
          <a:xfrm>
            <a:off x="8342522" y="3909899"/>
            <a:ext cx="4307945" cy="2539642"/>
            <a:chOff x="0" y="0"/>
            <a:chExt cx="5743926" cy="3386189"/>
          </a:xfrm>
        </p:grpSpPr>
        <p:grpSp>
          <p:nvGrpSpPr>
            <p:cNvPr id="30" name="Group 30"/>
            <p:cNvGrpSpPr/>
            <p:nvPr/>
          </p:nvGrpSpPr>
          <p:grpSpPr>
            <a:xfrm>
              <a:off x="1984552" y="0"/>
              <a:ext cx="3759375" cy="3386189"/>
              <a:chOff x="0" y="0"/>
              <a:chExt cx="812800" cy="732115"/>
            </a:xfrm>
          </p:grpSpPr>
          <p:sp>
            <p:nvSpPr>
              <p:cNvPr id="31" name="Freeform 31"/>
              <p:cNvSpPr/>
              <p:nvPr/>
            </p:nvSpPr>
            <p:spPr>
              <a:xfrm>
                <a:off x="0" y="0"/>
                <a:ext cx="812800" cy="732115"/>
              </a:xfrm>
              <a:custGeom>
                <a:avLst/>
                <a:gdLst/>
                <a:ahLst/>
                <a:cxnLst/>
                <a:rect l="l" t="t" r="r" b="b"/>
                <a:pathLst>
                  <a:path w="812800" h="732115">
                    <a:moveTo>
                      <a:pt x="140037" y="0"/>
                    </a:moveTo>
                    <a:lnTo>
                      <a:pt x="672763" y="0"/>
                    </a:lnTo>
                    <a:cubicBezTo>
                      <a:pt x="750103" y="0"/>
                      <a:pt x="812800" y="62697"/>
                      <a:pt x="812800" y="140037"/>
                    </a:cubicBezTo>
                    <a:lnTo>
                      <a:pt x="812800" y="592078"/>
                    </a:lnTo>
                    <a:cubicBezTo>
                      <a:pt x="812800" y="669418"/>
                      <a:pt x="750103" y="732115"/>
                      <a:pt x="672763" y="732115"/>
                    </a:cubicBezTo>
                    <a:lnTo>
                      <a:pt x="140037" y="732115"/>
                    </a:lnTo>
                    <a:cubicBezTo>
                      <a:pt x="62697" y="732115"/>
                      <a:pt x="0" y="669418"/>
                      <a:pt x="0" y="592078"/>
                    </a:cubicBezTo>
                    <a:lnTo>
                      <a:pt x="0" y="140037"/>
                    </a:lnTo>
                    <a:cubicBezTo>
                      <a:pt x="0" y="62697"/>
                      <a:pt x="62697" y="0"/>
                      <a:pt x="140037" y="0"/>
                    </a:cubicBezTo>
                    <a:close/>
                  </a:path>
                </a:pathLst>
              </a:custGeom>
              <a:solidFill>
                <a:srgbClr val="F2F2F2"/>
              </a:solidFill>
            </p:spPr>
            <p:txBody>
              <a:bodyPr/>
              <a:lstStyle/>
              <a:p>
                <a:endParaRPr lang="vi-VN"/>
              </a:p>
            </p:txBody>
          </p:sp>
          <p:sp>
            <p:nvSpPr>
              <p:cNvPr id="32" name="TextBox 32"/>
              <p:cNvSpPr txBox="1"/>
              <p:nvPr/>
            </p:nvSpPr>
            <p:spPr>
              <a:xfrm>
                <a:off x="0" y="-47625"/>
                <a:ext cx="812800" cy="779740"/>
              </a:xfrm>
              <a:prstGeom prst="rect">
                <a:avLst/>
              </a:prstGeom>
            </p:spPr>
            <p:txBody>
              <a:bodyPr lIns="50800" tIns="50800" rIns="50800" bIns="50800" rtlCol="0" anchor="ctr"/>
              <a:lstStyle/>
              <a:p>
                <a:pPr algn="ctr">
                  <a:lnSpc>
                    <a:spcPts val="3499"/>
                  </a:lnSpc>
                </a:pPr>
                <a:endParaRPr/>
              </a:p>
            </p:txBody>
          </p:sp>
        </p:grpSp>
        <p:sp>
          <p:nvSpPr>
            <p:cNvPr id="33" name="Freeform 33"/>
            <p:cNvSpPr/>
            <p:nvPr/>
          </p:nvSpPr>
          <p:spPr>
            <a:xfrm>
              <a:off x="2937607" y="816036"/>
              <a:ext cx="2029986" cy="2079371"/>
            </a:xfrm>
            <a:custGeom>
              <a:avLst/>
              <a:gdLst/>
              <a:ahLst/>
              <a:cxnLst/>
              <a:rect l="l" t="t" r="r" b="b"/>
              <a:pathLst>
                <a:path w="2029986" h="2079371">
                  <a:moveTo>
                    <a:pt x="0" y="0"/>
                  </a:moveTo>
                  <a:lnTo>
                    <a:pt x="2029986" y="0"/>
                  </a:lnTo>
                  <a:lnTo>
                    <a:pt x="2029986" y="2079371"/>
                  </a:lnTo>
                  <a:lnTo>
                    <a:pt x="0" y="207937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vi-VN"/>
            </a:p>
          </p:txBody>
        </p:sp>
        <p:sp>
          <p:nvSpPr>
            <p:cNvPr id="34" name="Freeform 34"/>
            <p:cNvSpPr/>
            <p:nvPr/>
          </p:nvSpPr>
          <p:spPr>
            <a:xfrm>
              <a:off x="0" y="1444419"/>
              <a:ext cx="1756113" cy="498921"/>
            </a:xfrm>
            <a:custGeom>
              <a:avLst/>
              <a:gdLst/>
              <a:ahLst/>
              <a:cxnLst/>
              <a:rect l="l" t="t" r="r" b="b"/>
              <a:pathLst>
                <a:path w="1756113" h="498921">
                  <a:moveTo>
                    <a:pt x="0" y="0"/>
                  </a:moveTo>
                  <a:lnTo>
                    <a:pt x="1756113" y="0"/>
                  </a:lnTo>
                  <a:lnTo>
                    <a:pt x="1756113" y="498920"/>
                  </a:lnTo>
                  <a:lnTo>
                    <a:pt x="0" y="49892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p>
          </p:txBody>
        </p:sp>
        <p:sp>
          <p:nvSpPr>
            <p:cNvPr id="35" name="TextBox 35"/>
            <p:cNvSpPr txBox="1"/>
            <p:nvPr/>
          </p:nvSpPr>
          <p:spPr>
            <a:xfrm>
              <a:off x="2161274" y="336825"/>
              <a:ext cx="3582653" cy="479211"/>
            </a:xfrm>
            <a:prstGeom prst="rect">
              <a:avLst/>
            </a:prstGeom>
          </p:spPr>
          <p:txBody>
            <a:bodyPr lIns="0" tIns="0" rIns="0" bIns="0" rtlCol="0" anchor="t">
              <a:spAutoFit/>
            </a:bodyPr>
            <a:lstStyle/>
            <a:p>
              <a:pPr marL="0" lvl="0" indent="0" algn="just">
                <a:lnSpc>
                  <a:spcPts val="3115"/>
                </a:lnSpc>
              </a:pPr>
              <a:r>
                <a:rPr lang="en-US" sz="2009">
                  <a:solidFill>
                    <a:srgbClr val="0345E4"/>
                  </a:solidFill>
                  <a:latin typeface="Open Sans Bold"/>
                </a:rPr>
                <a:t>Huấn luyện mô hình</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Oval 56">
            <a:extLst>
              <a:ext uri="{FF2B5EF4-FFF2-40B4-BE49-F238E27FC236}">
                <a16:creationId xmlns:a16="http://schemas.microsoft.com/office/drawing/2014/main" id="{C417EAE5-2DB5-7D07-B81E-7231945D4081}"/>
              </a:ext>
            </a:extLst>
          </p:cNvPr>
          <p:cNvSpPr/>
          <p:nvPr/>
        </p:nvSpPr>
        <p:spPr>
          <a:xfrm>
            <a:off x="-3030227" y="-800100"/>
            <a:ext cx="12099170" cy="12268200"/>
          </a:xfrm>
          <a:prstGeom prst="ellipse">
            <a:avLst/>
          </a:prstGeom>
          <a:solidFill>
            <a:srgbClr val="0345E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vi-VN"/>
          </a:p>
        </p:txBody>
      </p:sp>
      <p:grpSp>
        <p:nvGrpSpPr>
          <p:cNvPr id="8" name="Group 8"/>
          <p:cNvGrpSpPr/>
          <p:nvPr/>
        </p:nvGrpSpPr>
        <p:grpSpPr>
          <a:xfrm rot="5400000">
            <a:off x="5324660" y="9048119"/>
            <a:ext cx="596043" cy="59604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vi-VN"/>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562708" y="3979981"/>
            <a:ext cx="8018584" cy="2316147"/>
          </a:xfrm>
          <a:prstGeom prst="rect">
            <a:avLst/>
          </a:prstGeom>
        </p:spPr>
        <p:txBody>
          <a:bodyPr wrap="square" lIns="0" tIns="0" rIns="0" bIns="0" rtlCol="0" anchor="t">
            <a:spAutoFit/>
          </a:bodyPr>
          <a:lstStyle/>
          <a:p>
            <a:pPr algn="l">
              <a:lnSpc>
                <a:spcPts val="6159"/>
              </a:lnSpc>
            </a:pPr>
            <a:r>
              <a:rPr lang="en-US" sz="4399" spc="87" dirty="0">
                <a:solidFill>
                  <a:srgbClr val="FFFFFF"/>
                </a:solidFill>
                <a:latin typeface="Public Sans Bold" panose="020B0604020202020204" charset="0"/>
              </a:rPr>
              <a:t>THỰC NGHIỆM ỨNG DỤNG HỌC MÁY VÀO PHÁT HIỆN GIAO DỊCH RỬA TIỀN</a:t>
            </a:r>
          </a:p>
        </p:txBody>
      </p:sp>
      <p:grpSp>
        <p:nvGrpSpPr>
          <p:cNvPr id="58" name="Group 57">
            <a:extLst>
              <a:ext uri="{FF2B5EF4-FFF2-40B4-BE49-F238E27FC236}">
                <a16:creationId xmlns:a16="http://schemas.microsoft.com/office/drawing/2014/main" id="{629833C8-2FE9-4F2D-9E64-0CBD841F5C95}"/>
              </a:ext>
            </a:extLst>
          </p:cNvPr>
          <p:cNvGrpSpPr/>
          <p:nvPr/>
        </p:nvGrpSpPr>
        <p:grpSpPr>
          <a:xfrm>
            <a:off x="6934200" y="579522"/>
            <a:ext cx="9021787" cy="1960944"/>
            <a:chOff x="8208268" y="671748"/>
            <a:chExt cx="9021787" cy="1960944"/>
          </a:xfrm>
        </p:grpSpPr>
        <p:grpSp>
          <p:nvGrpSpPr>
            <p:cNvPr id="12" name="Group 12"/>
            <p:cNvGrpSpPr>
              <a:grpSpLocks noChangeAspect="1"/>
            </p:cNvGrpSpPr>
            <p:nvPr/>
          </p:nvGrpSpPr>
          <p:grpSpPr>
            <a:xfrm>
              <a:off x="8208268" y="779958"/>
              <a:ext cx="1662918" cy="1662918"/>
              <a:chOff x="0" y="0"/>
              <a:chExt cx="14840029" cy="14840029"/>
            </a:xfrm>
          </p:grpSpPr>
          <p:sp>
            <p:nvSpPr>
              <p:cNvPr id="13" name="Freeform 13"/>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345E4"/>
              </a:solidFill>
            </p:spPr>
            <p:txBody>
              <a:bodyPr/>
              <a:lstStyle/>
              <a:p>
                <a:endParaRPr lang="vi-VN"/>
              </a:p>
            </p:txBody>
          </p:sp>
          <p:sp>
            <p:nvSpPr>
              <p:cNvPr id="14" name="Freeform 14"/>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345E4"/>
              </a:solidFill>
            </p:spPr>
            <p:txBody>
              <a:bodyPr/>
              <a:lstStyle/>
              <a:p>
                <a:endParaRPr lang="vi-VN"/>
              </a:p>
            </p:txBody>
          </p:sp>
          <p:sp>
            <p:nvSpPr>
              <p:cNvPr id="15" name="Freeform 15"/>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
                <a:stretch>
                  <a:fillRect l="-24572" r="-24572"/>
                </a:stretch>
              </a:blipFill>
            </p:spPr>
            <p:txBody>
              <a:bodyPr/>
              <a:lstStyle/>
              <a:p>
                <a:endParaRPr lang="vi-VN"/>
              </a:p>
            </p:txBody>
          </p:sp>
        </p:grpSp>
        <p:grpSp>
          <p:nvGrpSpPr>
            <p:cNvPr id="16" name="Group 16"/>
            <p:cNvGrpSpPr/>
            <p:nvPr/>
          </p:nvGrpSpPr>
          <p:grpSpPr>
            <a:xfrm>
              <a:off x="10050083" y="671748"/>
              <a:ext cx="5473113" cy="669452"/>
              <a:chOff x="0" y="0"/>
              <a:chExt cx="3481912" cy="425895"/>
            </a:xfrm>
          </p:grpSpPr>
          <p:sp>
            <p:nvSpPr>
              <p:cNvPr id="17" name="Freeform 17"/>
              <p:cNvSpPr/>
              <p:nvPr/>
            </p:nvSpPr>
            <p:spPr>
              <a:xfrm>
                <a:off x="0" y="0"/>
                <a:ext cx="3481911" cy="425895"/>
              </a:xfrm>
              <a:custGeom>
                <a:avLst/>
                <a:gdLst/>
                <a:ahLst/>
                <a:cxnLst/>
                <a:rect l="l" t="t" r="r" b="b"/>
                <a:pathLst>
                  <a:path w="3481911" h="425895">
                    <a:moveTo>
                      <a:pt x="3278711" y="0"/>
                    </a:moveTo>
                    <a:cubicBezTo>
                      <a:pt x="3390936" y="0"/>
                      <a:pt x="3481911" y="95340"/>
                      <a:pt x="3481911" y="212948"/>
                    </a:cubicBezTo>
                    <a:cubicBezTo>
                      <a:pt x="3481911" y="330556"/>
                      <a:pt x="3390936" y="425895"/>
                      <a:pt x="3278711" y="425895"/>
                    </a:cubicBezTo>
                    <a:lnTo>
                      <a:pt x="203200" y="425895"/>
                    </a:lnTo>
                    <a:cubicBezTo>
                      <a:pt x="90976" y="425895"/>
                      <a:pt x="0" y="330556"/>
                      <a:pt x="0" y="212948"/>
                    </a:cubicBezTo>
                    <a:cubicBezTo>
                      <a:pt x="0" y="95340"/>
                      <a:pt x="90976" y="0"/>
                      <a:pt x="203200" y="0"/>
                    </a:cubicBezTo>
                    <a:close/>
                  </a:path>
                </a:pathLst>
              </a:custGeom>
              <a:solidFill>
                <a:srgbClr val="0345E4"/>
              </a:solidFill>
            </p:spPr>
            <p:txBody>
              <a:bodyPr/>
              <a:lstStyle/>
              <a:p>
                <a:endParaRPr lang="vi-VN"/>
              </a:p>
            </p:txBody>
          </p:sp>
          <p:sp>
            <p:nvSpPr>
              <p:cNvPr id="18" name="TextBox 18"/>
              <p:cNvSpPr txBox="1"/>
              <p:nvPr/>
            </p:nvSpPr>
            <p:spPr>
              <a:xfrm>
                <a:off x="0" y="-47625"/>
                <a:ext cx="3481912" cy="473520"/>
              </a:xfrm>
              <a:prstGeom prst="rect">
                <a:avLst/>
              </a:prstGeom>
            </p:spPr>
            <p:txBody>
              <a:bodyPr lIns="50800" tIns="50800" rIns="50800" bIns="50800" rtlCol="0" anchor="ctr"/>
              <a:lstStyle/>
              <a:p>
                <a:pPr algn="ctr">
                  <a:lnSpc>
                    <a:spcPts val="3499"/>
                  </a:lnSpc>
                </a:pPr>
                <a:r>
                  <a:rPr lang="en-US" sz="2499" dirty="0" err="1">
                    <a:solidFill>
                      <a:srgbClr val="FFFFFF"/>
                    </a:solidFill>
                    <a:latin typeface="Inter Bold"/>
                  </a:rPr>
                  <a:t>Dữ</a:t>
                </a:r>
                <a:r>
                  <a:rPr lang="en-US" sz="2499" dirty="0">
                    <a:solidFill>
                      <a:srgbClr val="FFFFFF"/>
                    </a:solidFill>
                    <a:latin typeface="Inter Bold"/>
                  </a:rPr>
                  <a:t> </a:t>
                </a:r>
                <a:r>
                  <a:rPr lang="en-US" sz="2499" dirty="0" err="1">
                    <a:solidFill>
                      <a:srgbClr val="FFFFFF"/>
                    </a:solidFill>
                    <a:latin typeface="Inter Bold"/>
                  </a:rPr>
                  <a:t>liệu</a:t>
                </a:r>
                <a:r>
                  <a:rPr lang="en-US" sz="2499" dirty="0">
                    <a:solidFill>
                      <a:srgbClr val="FFFFFF"/>
                    </a:solidFill>
                    <a:latin typeface="Inter Bold"/>
                  </a:rPr>
                  <a:t> </a:t>
                </a:r>
                <a:r>
                  <a:rPr lang="en-US" sz="2499" dirty="0" err="1">
                    <a:solidFill>
                      <a:srgbClr val="FFFFFF"/>
                    </a:solidFill>
                    <a:latin typeface="Inter Bold"/>
                  </a:rPr>
                  <a:t>nghiên</a:t>
                </a:r>
                <a:r>
                  <a:rPr lang="en-US" sz="2499" dirty="0">
                    <a:solidFill>
                      <a:srgbClr val="FFFFFF"/>
                    </a:solidFill>
                    <a:latin typeface="Inter Bold"/>
                  </a:rPr>
                  <a:t> </a:t>
                </a:r>
                <a:r>
                  <a:rPr lang="en-US" sz="2499" dirty="0" err="1">
                    <a:solidFill>
                      <a:srgbClr val="FFFFFF"/>
                    </a:solidFill>
                    <a:latin typeface="Inter Bold"/>
                  </a:rPr>
                  <a:t>cứu</a:t>
                </a:r>
                <a:endParaRPr lang="en-US" sz="2499" dirty="0">
                  <a:solidFill>
                    <a:srgbClr val="FFFFFF"/>
                  </a:solidFill>
                  <a:latin typeface="Inter Bold"/>
                </a:endParaRPr>
              </a:p>
            </p:txBody>
          </p:sp>
        </p:grpSp>
        <p:grpSp>
          <p:nvGrpSpPr>
            <p:cNvPr id="19" name="Group 19"/>
            <p:cNvGrpSpPr/>
            <p:nvPr/>
          </p:nvGrpSpPr>
          <p:grpSpPr>
            <a:xfrm>
              <a:off x="10050083" y="1493600"/>
              <a:ext cx="7179972" cy="1139092"/>
              <a:chOff x="0" y="0"/>
              <a:chExt cx="1891021" cy="300008"/>
            </a:xfrm>
          </p:grpSpPr>
          <p:sp>
            <p:nvSpPr>
              <p:cNvPr id="20" name="Freeform 20"/>
              <p:cNvSpPr/>
              <p:nvPr/>
            </p:nvSpPr>
            <p:spPr>
              <a:xfrm>
                <a:off x="0" y="0"/>
                <a:ext cx="1891021" cy="300008"/>
              </a:xfrm>
              <a:custGeom>
                <a:avLst/>
                <a:gdLst/>
                <a:ahLst/>
                <a:cxnLst/>
                <a:rect l="l" t="t" r="r" b="b"/>
                <a:pathLst>
                  <a:path w="1891021" h="300008">
                    <a:moveTo>
                      <a:pt x="54992" y="0"/>
                    </a:moveTo>
                    <a:lnTo>
                      <a:pt x="1836030" y="0"/>
                    </a:lnTo>
                    <a:cubicBezTo>
                      <a:pt x="1866401" y="0"/>
                      <a:pt x="1891021" y="24621"/>
                      <a:pt x="1891021" y="54992"/>
                    </a:cubicBezTo>
                    <a:lnTo>
                      <a:pt x="1891021" y="245016"/>
                    </a:lnTo>
                    <a:cubicBezTo>
                      <a:pt x="1891021" y="275387"/>
                      <a:pt x="1866401" y="300008"/>
                      <a:pt x="1836030" y="300008"/>
                    </a:cubicBezTo>
                    <a:lnTo>
                      <a:pt x="54992" y="300008"/>
                    </a:lnTo>
                    <a:cubicBezTo>
                      <a:pt x="24621" y="300008"/>
                      <a:pt x="0" y="275387"/>
                      <a:pt x="0" y="245016"/>
                    </a:cubicBezTo>
                    <a:lnTo>
                      <a:pt x="0" y="54992"/>
                    </a:lnTo>
                    <a:cubicBezTo>
                      <a:pt x="0" y="24621"/>
                      <a:pt x="24621" y="0"/>
                      <a:pt x="54992" y="0"/>
                    </a:cubicBezTo>
                    <a:close/>
                  </a:path>
                </a:pathLst>
              </a:custGeom>
              <a:solidFill>
                <a:srgbClr val="E8ECEC"/>
              </a:solidFill>
            </p:spPr>
            <p:txBody>
              <a:bodyPr/>
              <a:lstStyle/>
              <a:p>
                <a:endParaRPr lang="vi-VN"/>
              </a:p>
            </p:txBody>
          </p:sp>
          <p:sp>
            <p:nvSpPr>
              <p:cNvPr id="21" name="TextBox 21"/>
              <p:cNvSpPr txBox="1"/>
              <p:nvPr/>
            </p:nvSpPr>
            <p:spPr>
              <a:xfrm>
                <a:off x="0" y="-38100"/>
                <a:ext cx="1891021" cy="338108"/>
              </a:xfrm>
              <a:prstGeom prst="rect">
                <a:avLst/>
              </a:prstGeom>
            </p:spPr>
            <p:txBody>
              <a:bodyPr lIns="50800" tIns="50800" rIns="50800" bIns="50800" rtlCol="0" anchor="ctr"/>
              <a:lstStyle/>
              <a:p>
                <a:pPr algn="ctr">
                  <a:lnSpc>
                    <a:spcPts val="2659"/>
                  </a:lnSpc>
                </a:pPr>
                <a:endParaRPr/>
              </a:p>
            </p:txBody>
          </p:sp>
        </p:grpSp>
        <p:sp>
          <p:nvSpPr>
            <p:cNvPr id="52" name="TextBox 52"/>
            <p:cNvSpPr txBox="1"/>
            <p:nvPr/>
          </p:nvSpPr>
          <p:spPr>
            <a:xfrm>
              <a:off x="10394672" y="1607216"/>
              <a:ext cx="6490794" cy="835660"/>
            </a:xfrm>
            <a:prstGeom prst="rect">
              <a:avLst/>
            </a:prstGeom>
          </p:spPr>
          <p:txBody>
            <a:bodyPr lIns="0" tIns="0" rIns="0" bIns="0" rtlCol="0" anchor="t">
              <a:spAutoFit/>
            </a:bodyPr>
            <a:lstStyle/>
            <a:p>
              <a:pPr marL="0" lvl="0" indent="0" algn="just">
                <a:lnSpc>
                  <a:spcPts val="3410"/>
                </a:lnSpc>
              </a:pPr>
              <a:r>
                <a:rPr lang="en-US" sz="2200" dirty="0" err="1">
                  <a:solidFill>
                    <a:srgbClr val="000000"/>
                  </a:solidFill>
                  <a:latin typeface="Open Sans"/>
                </a:rPr>
                <a:t>Bài</a:t>
              </a:r>
              <a:r>
                <a:rPr lang="en-US" sz="2200" dirty="0">
                  <a:solidFill>
                    <a:srgbClr val="000000"/>
                  </a:solidFill>
                  <a:latin typeface="Open Sans"/>
                </a:rPr>
                <a:t> </a:t>
              </a:r>
              <a:r>
                <a:rPr lang="en-US" sz="2200" dirty="0" err="1">
                  <a:solidFill>
                    <a:srgbClr val="000000"/>
                  </a:solidFill>
                  <a:latin typeface="Open Sans"/>
                </a:rPr>
                <a:t>nghiên</a:t>
              </a:r>
              <a:r>
                <a:rPr lang="en-US" sz="2200" dirty="0">
                  <a:solidFill>
                    <a:srgbClr val="000000"/>
                  </a:solidFill>
                  <a:latin typeface="Open Sans"/>
                </a:rPr>
                <a:t> </a:t>
              </a:r>
              <a:r>
                <a:rPr lang="en-US" sz="2200" dirty="0" err="1">
                  <a:solidFill>
                    <a:srgbClr val="000000"/>
                  </a:solidFill>
                  <a:latin typeface="Open Sans"/>
                </a:rPr>
                <a:t>cứu</a:t>
              </a:r>
              <a:r>
                <a:rPr lang="en-US" sz="2200" dirty="0">
                  <a:solidFill>
                    <a:srgbClr val="000000"/>
                  </a:solidFill>
                  <a:latin typeface="Open Sans"/>
                </a:rPr>
                <a:t> </a:t>
              </a:r>
              <a:r>
                <a:rPr lang="en-US" sz="2200" dirty="0" err="1">
                  <a:solidFill>
                    <a:srgbClr val="000000"/>
                  </a:solidFill>
                  <a:latin typeface="Open Sans"/>
                </a:rPr>
                <a:t>sử</a:t>
              </a:r>
              <a:r>
                <a:rPr lang="en-US" sz="2200" dirty="0">
                  <a:solidFill>
                    <a:srgbClr val="000000"/>
                  </a:solidFill>
                  <a:latin typeface="Open Sans"/>
                </a:rPr>
                <a:t> </a:t>
              </a:r>
              <a:r>
                <a:rPr lang="en-US" sz="2200" dirty="0" err="1">
                  <a:solidFill>
                    <a:srgbClr val="000000"/>
                  </a:solidFill>
                  <a:latin typeface="Open Sans"/>
                </a:rPr>
                <a:t>dụng</a:t>
              </a:r>
              <a:r>
                <a:rPr lang="en-US" sz="2200" dirty="0">
                  <a:solidFill>
                    <a:srgbClr val="000000"/>
                  </a:solidFill>
                  <a:latin typeface="Open Sans"/>
                </a:rPr>
                <a:t> 2 </a:t>
              </a:r>
              <a:r>
                <a:rPr lang="en-US" sz="2200" dirty="0" err="1">
                  <a:solidFill>
                    <a:srgbClr val="000000"/>
                  </a:solidFill>
                  <a:latin typeface="Open Sans"/>
                </a:rPr>
                <a:t>bộ</a:t>
              </a:r>
              <a:r>
                <a:rPr lang="en-US" sz="2200" dirty="0">
                  <a:solidFill>
                    <a:srgbClr val="000000"/>
                  </a:solidFill>
                  <a:latin typeface="Open Sans"/>
                </a:rPr>
                <a:t> </a:t>
              </a:r>
              <a:r>
                <a:rPr lang="en-US" sz="2200" dirty="0" err="1">
                  <a:solidFill>
                    <a:srgbClr val="000000"/>
                  </a:solidFill>
                  <a:latin typeface="Open Sans"/>
                </a:rPr>
                <a:t>dữ</a:t>
              </a:r>
              <a:r>
                <a:rPr lang="en-US" sz="2200" dirty="0">
                  <a:solidFill>
                    <a:srgbClr val="000000"/>
                  </a:solidFill>
                  <a:latin typeface="Open Sans"/>
                </a:rPr>
                <a:t> </a:t>
              </a:r>
              <a:r>
                <a:rPr lang="en-US" sz="2200" dirty="0" err="1">
                  <a:solidFill>
                    <a:srgbClr val="000000"/>
                  </a:solidFill>
                  <a:latin typeface="Open Sans"/>
                </a:rPr>
                <a:t>liệu</a:t>
              </a:r>
              <a:r>
                <a:rPr lang="en-US" sz="2200" dirty="0">
                  <a:solidFill>
                    <a:srgbClr val="000000"/>
                  </a:solidFill>
                  <a:latin typeface="Open Sans"/>
                </a:rPr>
                <a:t> </a:t>
              </a:r>
              <a:r>
                <a:rPr lang="en-US" sz="2200" dirty="0" err="1">
                  <a:solidFill>
                    <a:srgbClr val="000000"/>
                  </a:solidFill>
                  <a:latin typeface="Open Sans"/>
                </a:rPr>
                <a:t>tổng</a:t>
              </a:r>
              <a:r>
                <a:rPr lang="en-US" sz="2200" dirty="0">
                  <a:solidFill>
                    <a:srgbClr val="000000"/>
                  </a:solidFill>
                  <a:latin typeface="Open Sans"/>
                </a:rPr>
                <a:t> </a:t>
              </a:r>
              <a:r>
                <a:rPr lang="en-US" sz="2200" dirty="0" err="1">
                  <a:solidFill>
                    <a:srgbClr val="000000"/>
                  </a:solidFill>
                  <a:latin typeface="Open Sans"/>
                </a:rPr>
                <a:t>hợp</a:t>
              </a:r>
              <a:r>
                <a:rPr lang="en-US" sz="2200" dirty="0">
                  <a:solidFill>
                    <a:srgbClr val="000000"/>
                  </a:solidFill>
                  <a:latin typeface="Open Sans"/>
                </a:rPr>
                <a:t> </a:t>
              </a:r>
              <a:r>
                <a:rPr lang="en-US" sz="2200" dirty="0" err="1">
                  <a:solidFill>
                    <a:srgbClr val="000000"/>
                  </a:solidFill>
                  <a:latin typeface="Open Sans"/>
                </a:rPr>
                <a:t>là</a:t>
              </a:r>
              <a:r>
                <a:rPr lang="en-US" sz="2200" dirty="0">
                  <a:solidFill>
                    <a:srgbClr val="000000"/>
                  </a:solidFill>
                  <a:latin typeface="Open Sans"/>
                </a:rPr>
                <a:t> </a:t>
              </a:r>
              <a:r>
                <a:rPr lang="en-US" sz="2200" dirty="0" err="1">
                  <a:solidFill>
                    <a:srgbClr val="000000"/>
                  </a:solidFill>
                  <a:latin typeface="Open Sans"/>
                </a:rPr>
                <a:t>AMLworld</a:t>
              </a:r>
              <a:r>
                <a:rPr lang="en-US" sz="2200" dirty="0">
                  <a:solidFill>
                    <a:srgbClr val="000000"/>
                  </a:solidFill>
                  <a:latin typeface="Open Sans"/>
                </a:rPr>
                <a:t> </a:t>
              </a:r>
              <a:r>
                <a:rPr lang="en-US" sz="2200" dirty="0" err="1">
                  <a:solidFill>
                    <a:srgbClr val="000000"/>
                  </a:solidFill>
                  <a:latin typeface="Open Sans"/>
                </a:rPr>
                <a:t>và</a:t>
              </a:r>
              <a:r>
                <a:rPr lang="en-US" sz="2200" dirty="0">
                  <a:solidFill>
                    <a:srgbClr val="000000"/>
                  </a:solidFill>
                  <a:latin typeface="Open Sans"/>
                </a:rPr>
                <a:t> SAML-D</a:t>
              </a:r>
            </a:p>
          </p:txBody>
        </p:sp>
      </p:grpSp>
      <p:grpSp>
        <p:nvGrpSpPr>
          <p:cNvPr id="60" name="Group 59">
            <a:extLst>
              <a:ext uri="{FF2B5EF4-FFF2-40B4-BE49-F238E27FC236}">
                <a16:creationId xmlns:a16="http://schemas.microsoft.com/office/drawing/2014/main" id="{05BF1000-D3EE-6013-1CB1-67D007D6770C}"/>
              </a:ext>
            </a:extLst>
          </p:cNvPr>
          <p:cNvGrpSpPr/>
          <p:nvPr/>
        </p:nvGrpSpPr>
        <p:grpSpPr>
          <a:xfrm>
            <a:off x="8163948" y="4954403"/>
            <a:ext cx="9066107" cy="2477886"/>
            <a:chOff x="8163948" y="4954403"/>
            <a:chExt cx="9066107" cy="2477886"/>
          </a:xfrm>
        </p:grpSpPr>
        <p:grpSp>
          <p:nvGrpSpPr>
            <p:cNvPr id="26" name="Group 26"/>
            <p:cNvGrpSpPr>
              <a:grpSpLocks noChangeAspect="1"/>
            </p:cNvGrpSpPr>
            <p:nvPr/>
          </p:nvGrpSpPr>
          <p:grpSpPr>
            <a:xfrm>
              <a:off x="8163948" y="5531954"/>
              <a:ext cx="1662918" cy="1662918"/>
              <a:chOff x="0" y="0"/>
              <a:chExt cx="14840029" cy="14840029"/>
            </a:xfrm>
          </p:grpSpPr>
          <p:sp>
            <p:nvSpPr>
              <p:cNvPr id="27" name="Freeform 27"/>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345E4"/>
              </a:solidFill>
            </p:spPr>
            <p:txBody>
              <a:bodyPr/>
              <a:lstStyle/>
              <a:p>
                <a:endParaRPr lang="vi-VN"/>
              </a:p>
            </p:txBody>
          </p:sp>
          <p:sp>
            <p:nvSpPr>
              <p:cNvPr id="28" name="Freeform 28"/>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345E4"/>
              </a:solidFill>
            </p:spPr>
            <p:txBody>
              <a:bodyPr/>
              <a:lstStyle/>
              <a:p>
                <a:endParaRPr lang="vi-VN"/>
              </a:p>
            </p:txBody>
          </p:sp>
          <p:sp>
            <p:nvSpPr>
              <p:cNvPr id="29" name="Freeform 29"/>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38492" r="-38492"/>
                </a:stretch>
              </a:blipFill>
            </p:spPr>
            <p:txBody>
              <a:bodyPr/>
              <a:lstStyle/>
              <a:p>
                <a:endParaRPr lang="vi-VN"/>
              </a:p>
            </p:txBody>
          </p:sp>
        </p:grpSp>
        <p:grpSp>
          <p:nvGrpSpPr>
            <p:cNvPr id="30" name="Group 30"/>
            <p:cNvGrpSpPr/>
            <p:nvPr/>
          </p:nvGrpSpPr>
          <p:grpSpPr>
            <a:xfrm>
              <a:off x="10033605" y="4954403"/>
              <a:ext cx="5473113" cy="669452"/>
              <a:chOff x="0" y="0"/>
              <a:chExt cx="3481912" cy="425895"/>
            </a:xfrm>
          </p:grpSpPr>
          <p:sp>
            <p:nvSpPr>
              <p:cNvPr id="31" name="Freeform 31"/>
              <p:cNvSpPr/>
              <p:nvPr/>
            </p:nvSpPr>
            <p:spPr>
              <a:xfrm>
                <a:off x="0" y="0"/>
                <a:ext cx="3481911" cy="425895"/>
              </a:xfrm>
              <a:custGeom>
                <a:avLst/>
                <a:gdLst/>
                <a:ahLst/>
                <a:cxnLst/>
                <a:rect l="l" t="t" r="r" b="b"/>
                <a:pathLst>
                  <a:path w="3481911" h="425895">
                    <a:moveTo>
                      <a:pt x="3278711" y="0"/>
                    </a:moveTo>
                    <a:cubicBezTo>
                      <a:pt x="3390936" y="0"/>
                      <a:pt x="3481911" y="95340"/>
                      <a:pt x="3481911" y="212948"/>
                    </a:cubicBezTo>
                    <a:cubicBezTo>
                      <a:pt x="3481911" y="330556"/>
                      <a:pt x="3390936" y="425895"/>
                      <a:pt x="3278711" y="425895"/>
                    </a:cubicBezTo>
                    <a:lnTo>
                      <a:pt x="203200" y="425895"/>
                    </a:lnTo>
                    <a:cubicBezTo>
                      <a:pt x="90976" y="425895"/>
                      <a:pt x="0" y="330556"/>
                      <a:pt x="0" y="212948"/>
                    </a:cubicBezTo>
                    <a:cubicBezTo>
                      <a:pt x="0" y="95340"/>
                      <a:pt x="90976" y="0"/>
                      <a:pt x="203200" y="0"/>
                    </a:cubicBezTo>
                    <a:close/>
                  </a:path>
                </a:pathLst>
              </a:custGeom>
              <a:solidFill>
                <a:srgbClr val="0345E4"/>
              </a:solidFill>
            </p:spPr>
            <p:txBody>
              <a:bodyPr/>
              <a:lstStyle/>
              <a:p>
                <a:endParaRPr lang="vi-VN"/>
              </a:p>
            </p:txBody>
          </p:sp>
          <p:sp>
            <p:nvSpPr>
              <p:cNvPr id="32" name="TextBox 32"/>
              <p:cNvSpPr txBox="1"/>
              <p:nvPr/>
            </p:nvSpPr>
            <p:spPr>
              <a:xfrm>
                <a:off x="0" y="-47625"/>
                <a:ext cx="3481912" cy="473520"/>
              </a:xfrm>
              <a:prstGeom prst="rect">
                <a:avLst/>
              </a:prstGeom>
            </p:spPr>
            <p:txBody>
              <a:bodyPr lIns="50800" tIns="50800" rIns="50800" bIns="50800" rtlCol="0" anchor="ctr"/>
              <a:lstStyle/>
              <a:p>
                <a:pPr algn="ctr">
                  <a:lnSpc>
                    <a:spcPts val="3499"/>
                  </a:lnSpc>
                </a:pPr>
                <a:r>
                  <a:rPr lang="en-US" sz="2499" dirty="0" err="1">
                    <a:solidFill>
                      <a:srgbClr val="FFFFFF"/>
                    </a:solidFill>
                    <a:latin typeface="Inter Bold"/>
                  </a:rPr>
                  <a:t>Huấn</a:t>
                </a:r>
                <a:r>
                  <a:rPr lang="en-US" sz="2499" dirty="0">
                    <a:solidFill>
                      <a:srgbClr val="FFFFFF"/>
                    </a:solidFill>
                    <a:latin typeface="Inter Bold"/>
                  </a:rPr>
                  <a:t> </a:t>
                </a:r>
                <a:r>
                  <a:rPr lang="en-US" sz="2499" dirty="0" err="1">
                    <a:solidFill>
                      <a:srgbClr val="FFFFFF"/>
                    </a:solidFill>
                    <a:latin typeface="Inter Bold"/>
                  </a:rPr>
                  <a:t>luyện</a:t>
                </a:r>
                <a:r>
                  <a:rPr lang="en-US" sz="2499" dirty="0">
                    <a:solidFill>
                      <a:srgbClr val="FFFFFF"/>
                    </a:solidFill>
                    <a:latin typeface="Inter Bold"/>
                  </a:rPr>
                  <a:t> </a:t>
                </a:r>
                <a:r>
                  <a:rPr lang="en-US" sz="2499" dirty="0" err="1">
                    <a:solidFill>
                      <a:srgbClr val="FFFFFF"/>
                    </a:solidFill>
                    <a:latin typeface="Inter Bold"/>
                  </a:rPr>
                  <a:t>mô</a:t>
                </a:r>
                <a:r>
                  <a:rPr lang="en-US" sz="2499" dirty="0">
                    <a:solidFill>
                      <a:srgbClr val="FFFFFF"/>
                    </a:solidFill>
                    <a:latin typeface="Inter Bold"/>
                  </a:rPr>
                  <a:t> </a:t>
                </a:r>
                <a:r>
                  <a:rPr lang="en-US" sz="2499" dirty="0" err="1">
                    <a:solidFill>
                      <a:srgbClr val="FFFFFF"/>
                    </a:solidFill>
                    <a:latin typeface="Inter Bold"/>
                  </a:rPr>
                  <a:t>hình</a:t>
                </a:r>
                <a:endParaRPr lang="en-US" sz="2499" dirty="0">
                  <a:solidFill>
                    <a:srgbClr val="FFFFFF"/>
                  </a:solidFill>
                  <a:latin typeface="Inter Bold"/>
                </a:endParaRPr>
              </a:p>
            </p:txBody>
          </p:sp>
        </p:grpSp>
        <p:grpSp>
          <p:nvGrpSpPr>
            <p:cNvPr id="33" name="Group 33"/>
            <p:cNvGrpSpPr/>
            <p:nvPr/>
          </p:nvGrpSpPr>
          <p:grpSpPr>
            <a:xfrm>
              <a:off x="10041844" y="5776256"/>
              <a:ext cx="7188211" cy="1656033"/>
              <a:chOff x="0" y="0"/>
              <a:chExt cx="1893191" cy="436157"/>
            </a:xfrm>
          </p:grpSpPr>
          <p:sp>
            <p:nvSpPr>
              <p:cNvPr id="34" name="Freeform 34"/>
              <p:cNvSpPr/>
              <p:nvPr/>
            </p:nvSpPr>
            <p:spPr>
              <a:xfrm>
                <a:off x="0" y="0"/>
                <a:ext cx="1893191" cy="436157"/>
              </a:xfrm>
              <a:custGeom>
                <a:avLst/>
                <a:gdLst/>
                <a:ahLst/>
                <a:cxnLst/>
                <a:rect l="l" t="t" r="r" b="b"/>
                <a:pathLst>
                  <a:path w="1893191" h="436157">
                    <a:moveTo>
                      <a:pt x="54929" y="0"/>
                    </a:moveTo>
                    <a:lnTo>
                      <a:pt x="1838263" y="0"/>
                    </a:lnTo>
                    <a:cubicBezTo>
                      <a:pt x="1868599" y="0"/>
                      <a:pt x="1893191" y="24592"/>
                      <a:pt x="1893191" y="54929"/>
                    </a:cubicBezTo>
                    <a:lnTo>
                      <a:pt x="1893191" y="381228"/>
                    </a:lnTo>
                    <a:cubicBezTo>
                      <a:pt x="1893191" y="411565"/>
                      <a:pt x="1868599" y="436157"/>
                      <a:pt x="1838263" y="436157"/>
                    </a:cubicBezTo>
                    <a:lnTo>
                      <a:pt x="54929" y="436157"/>
                    </a:lnTo>
                    <a:cubicBezTo>
                      <a:pt x="24592" y="436157"/>
                      <a:pt x="0" y="411565"/>
                      <a:pt x="0" y="381228"/>
                    </a:cubicBezTo>
                    <a:lnTo>
                      <a:pt x="0" y="54929"/>
                    </a:lnTo>
                    <a:cubicBezTo>
                      <a:pt x="0" y="24592"/>
                      <a:pt x="24592" y="0"/>
                      <a:pt x="54929" y="0"/>
                    </a:cubicBezTo>
                    <a:close/>
                  </a:path>
                </a:pathLst>
              </a:custGeom>
              <a:solidFill>
                <a:srgbClr val="E8ECEC"/>
              </a:solidFill>
            </p:spPr>
            <p:txBody>
              <a:bodyPr/>
              <a:lstStyle/>
              <a:p>
                <a:endParaRPr lang="vi-VN"/>
              </a:p>
            </p:txBody>
          </p:sp>
          <p:sp>
            <p:nvSpPr>
              <p:cNvPr id="35" name="TextBox 35"/>
              <p:cNvSpPr txBox="1"/>
              <p:nvPr/>
            </p:nvSpPr>
            <p:spPr>
              <a:xfrm>
                <a:off x="0" y="-38100"/>
                <a:ext cx="1893191" cy="474257"/>
              </a:xfrm>
              <a:prstGeom prst="rect">
                <a:avLst/>
              </a:prstGeom>
            </p:spPr>
            <p:txBody>
              <a:bodyPr lIns="50800" tIns="50800" rIns="50800" bIns="50800" rtlCol="0" anchor="ctr"/>
              <a:lstStyle/>
              <a:p>
                <a:pPr algn="ctr">
                  <a:lnSpc>
                    <a:spcPts val="2659"/>
                  </a:lnSpc>
                </a:pPr>
                <a:endParaRPr/>
              </a:p>
            </p:txBody>
          </p:sp>
        </p:grpSp>
        <p:sp>
          <p:nvSpPr>
            <p:cNvPr id="53" name="TextBox 53"/>
            <p:cNvSpPr txBox="1"/>
            <p:nvPr/>
          </p:nvSpPr>
          <p:spPr>
            <a:xfrm>
              <a:off x="10386433" y="5930587"/>
              <a:ext cx="6490794" cy="1264285"/>
            </a:xfrm>
            <a:prstGeom prst="rect">
              <a:avLst/>
            </a:prstGeom>
          </p:spPr>
          <p:txBody>
            <a:bodyPr lIns="0" tIns="0" rIns="0" bIns="0" rtlCol="0" anchor="t">
              <a:spAutoFit/>
            </a:bodyPr>
            <a:lstStyle/>
            <a:p>
              <a:pPr marL="0" lvl="0" indent="0" algn="just">
                <a:lnSpc>
                  <a:spcPts val="3410"/>
                </a:lnSpc>
              </a:pPr>
              <a:r>
                <a:rPr lang="en-US" sz="2200" dirty="0" err="1">
                  <a:solidFill>
                    <a:srgbClr val="000000"/>
                  </a:solidFill>
                  <a:latin typeface="Open Sans"/>
                </a:rPr>
                <a:t>Huấn</a:t>
              </a:r>
              <a:r>
                <a:rPr lang="en-US" sz="2200" dirty="0">
                  <a:solidFill>
                    <a:srgbClr val="000000"/>
                  </a:solidFill>
                  <a:latin typeface="Open Sans"/>
                </a:rPr>
                <a:t> </a:t>
              </a:r>
              <a:r>
                <a:rPr lang="en-US" sz="2200" dirty="0" err="1">
                  <a:solidFill>
                    <a:srgbClr val="000000"/>
                  </a:solidFill>
                  <a:latin typeface="Open Sans"/>
                </a:rPr>
                <a:t>luyện</a:t>
              </a:r>
              <a:r>
                <a:rPr lang="en-US" sz="2200" dirty="0">
                  <a:solidFill>
                    <a:srgbClr val="000000"/>
                  </a:solidFill>
                  <a:latin typeface="Open Sans"/>
                </a:rPr>
                <a:t> </a:t>
              </a:r>
              <a:r>
                <a:rPr lang="en-US" sz="2200" dirty="0" err="1">
                  <a:solidFill>
                    <a:srgbClr val="000000"/>
                  </a:solidFill>
                  <a:latin typeface="Open Sans"/>
                </a:rPr>
                <a:t>dữ</a:t>
              </a:r>
              <a:r>
                <a:rPr lang="en-US" sz="2200" dirty="0">
                  <a:solidFill>
                    <a:srgbClr val="000000"/>
                  </a:solidFill>
                  <a:latin typeface="Open Sans"/>
                </a:rPr>
                <a:t> </a:t>
              </a:r>
              <a:r>
                <a:rPr lang="en-US" sz="2200" dirty="0" err="1">
                  <a:solidFill>
                    <a:srgbClr val="000000"/>
                  </a:solidFill>
                  <a:latin typeface="Open Sans"/>
                </a:rPr>
                <a:t>liệu</a:t>
              </a:r>
              <a:r>
                <a:rPr lang="en-US" sz="2200" dirty="0">
                  <a:solidFill>
                    <a:srgbClr val="000000"/>
                  </a:solidFill>
                  <a:latin typeface="Open Sans"/>
                </a:rPr>
                <a:t> </a:t>
              </a:r>
              <a:r>
                <a:rPr lang="en-US" sz="2200" dirty="0" err="1">
                  <a:solidFill>
                    <a:srgbClr val="000000"/>
                  </a:solidFill>
                  <a:latin typeface="Open Sans"/>
                </a:rPr>
                <a:t>dựa</a:t>
              </a:r>
              <a:r>
                <a:rPr lang="en-US" sz="2200" dirty="0">
                  <a:solidFill>
                    <a:srgbClr val="000000"/>
                  </a:solidFill>
                  <a:latin typeface="Open Sans"/>
                </a:rPr>
                <a:t> </a:t>
              </a:r>
              <a:r>
                <a:rPr lang="en-US" sz="2200" dirty="0" err="1">
                  <a:solidFill>
                    <a:srgbClr val="000000"/>
                  </a:solidFill>
                  <a:latin typeface="Open Sans"/>
                </a:rPr>
                <a:t>trên</a:t>
              </a:r>
              <a:r>
                <a:rPr lang="en-US" sz="2200" dirty="0">
                  <a:solidFill>
                    <a:srgbClr val="000000"/>
                  </a:solidFill>
                  <a:latin typeface="Open Sans"/>
                </a:rPr>
                <a:t> 6 </a:t>
              </a:r>
              <a:r>
                <a:rPr lang="en-US" sz="2200" dirty="0" err="1">
                  <a:solidFill>
                    <a:srgbClr val="000000"/>
                  </a:solidFill>
                  <a:latin typeface="Open Sans"/>
                </a:rPr>
                <a:t>mô</a:t>
              </a:r>
              <a:r>
                <a:rPr lang="en-US" sz="2200" dirty="0">
                  <a:solidFill>
                    <a:srgbClr val="000000"/>
                  </a:solidFill>
                  <a:latin typeface="Open Sans"/>
                </a:rPr>
                <a:t> </a:t>
              </a:r>
              <a:r>
                <a:rPr lang="en-US" sz="2200" dirty="0" err="1">
                  <a:solidFill>
                    <a:srgbClr val="000000"/>
                  </a:solidFill>
                  <a:latin typeface="Open Sans"/>
                </a:rPr>
                <a:t>hình</a:t>
              </a:r>
              <a:r>
                <a:rPr lang="en-US" sz="2200" dirty="0">
                  <a:solidFill>
                    <a:srgbClr val="000000"/>
                  </a:solidFill>
                  <a:latin typeface="Open Sans"/>
                </a:rPr>
                <a:t> </a:t>
              </a:r>
              <a:r>
                <a:rPr lang="en-US" sz="2200" dirty="0" err="1">
                  <a:solidFill>
                    <a:srgbClr val="000000"/>
                  </a:solidFill>
                  <a:latin typeface="Open Sans"/>
                </a:rPr>
                <a:t>học</a:t>
              </a:r>
              <a:r>
                <a:rPr lang="en-US" sz="2200" dirty="0">
                  <a:solidFill>
                    <a:srgbClr val="000000"/>
                  </a:solidFill>
                  <a:latin typeface="Open Sans"/>
                </a:rPr>
                <a:t> </a:t>
              </a:r>
              <a:r>
                <a:rPr lang="en-US" sz="2200" dirty="0" err="1">
                  <a:solidFill>
                    <a:srgbClr val="000000"/>
                  </a:solidFill>
                  <a:latin typeface="Open Sans"/>
                </a:rPr>
                <a:t>mày</a:t>
              </a:r>
              <a:r>
                <a:rPr lang="en-US" sz="2200" dirty="0">
                  <a:solidFill>
                    <a:srgbClr val="000000"/>
                  </a:solidFill>
                  <a:latin typeface="Open Sans"/>
                </a:rPr>
                <a:t> </a:t>
              </a:r>
              <a:r>
                <a:rPr lang="en-US" sz="2200" dirty="0" err="1">
                  <a:solidFill>
                    <a:srgbClr val="000000"/>
                  </a:solidFill>
                  <a:latin typeface="Open Sans"/>
                </a:rPr>
                <a:t>là</a:t>
              </a:r>
              <a:r>
                <a:rPr lang="en-US" sz="2200" dirty="0">
                  <a:solidFill>
                    <a:srgbClr val="000000"/>
                  </a:solidFill>
                  <a:latin typeface="Open Sans"/>
                </a:rPr>
                <a:t> </a:t>
              </a:r>
              <a:r>
                <a:rPr lang="en-US" sz="2200" dirty="0" err="1">
                  <a:solidFill>
                    <a:srgbClr val="000000"/>
                  </a:solidFill>
                  <a:latin typeface="Open Sans"/>
                </a:rPr>
                <a:t>Hồi</a:t>
              </a:r>
              <a:r>
                <a:rPr lang="en-US" sz="2200" dirty="0">
                  <a:solidFill>
                    <a:srgbClr val="000000"/>
                  </a:solidFill>
                  <a:latin typeface="Open Sans"/>
                </a:rPr>
                <a:t> </a:t>
              </a:r>
              <a:r>
                <a:rPr lang="en-US" sz="2200" dirty="0" err="1">
                  <a:solidFill>
                    <a:srgbClr val="000000"/>
                  </a:solidFill>
                  <a:latin typeface="Open Sans"/>
                </a:rPr>
                <a:t>quy</a:t>
              </a:r>
              <a:r>
                <a:rPr lang="en-US" sz="2200" dirty="0">
                  <a:solidFill>
                    <a:srgbClr val="000000"/>
                  </a:solidFill>
                  <a:latin typeface="Open Sans"/>
                </a:rPr>
                <a:t> logistic, KNN, SVM, </a:t>
              </a:r>
              <a:r>
                <a:rPr lang="en-US" sz="2200" dirty="0" err="1">
                  <a:solidFill>
                    <a:srgbClr val="000000"/>
                  </a:solidFill>
                  <a:latin typeface="Open Sans"/>
                </a:rPr>
                <a:t>Cây</a:t>
              </a:r>
              <a:r>
                <a:rPr lang="en-US" sz="2200" dirty="0">
                  <a:solidFill>
                    <a:srgbClr val="000000"/>
                  </a:solidFill>
                  <a:latin typeface="Open Sans"/>
                </a:rPr>
                <a:t> </a:t>
              </a:r>
              <a:r>
                <a:rPr lang="en-US" sz="2200" dirty="0" err="1">
                  <a:solidFill>
                    <a:srgbClr val="000000"/>
                  </a:solidFill>
                  <a:latin typeface="Open Sans"/>
                </a:rPr>
                <a:t>quyêt</a:t>
              </a:r>
              <a:r>
                <a:rPr lang="en-US" sz="2200" dirty="0">
                  <a:solidFill>
                    <a:srgbClr val="000000"/>
                  </a:solidFill>
                  <a:latin typeface="Open Sans"/>
                </a:rPr>
                <a:t> </a:t>
              </a:r>
              <a:r>
                <a:rPr lang="en-US" sz="2200" dirty="0" err="1">
                  <a:solidFill>
                    <a:srgbClr val="000000"/>
                  </a:solidFill>
                  <a:latin typeface="Open Sans"/>
                </a:rPr>
                <a:t>định</a:t>
              </a:r>
              <a:r>
                <a:rPr lang="en-US" sz="2200" dirty="0">
                  <a:solidFill>
                    <a:srgbClr val="000000"/>
                  </a:solidFill>
                  <a:latin typeface="Open Sans"/>
                </a:rPr>
                <a:t>, </a:t>
              </a:r>
              <a:r>
                <a:rPr lang="en-US" sz="2200" dirty="0" err="1">
                  <a:solidFill>
                    <a:srgbClr val="000000"/>
                  </a:solidFill>
                  <a:latin typeface="Open Sans"/>
                </a:rPr>
                <a:t>Rừng</a:t>
              </a:r>
              <a:r>
                <a:rPr lang="en-US" sz="2200" dirty="0">
                  <a:solidFill>
                    <a:srgbClr val="000000"/>
                  </a:solidFill>
                  <a:latin typeface="Open Sans"/>
                </a:rPr>
                <a:t> </a:t>
              </a:r>
              <a:r>
                <a:rPr lang="en-US" sz="2200" dirty="0" err="1">
                  <a:solidFill>
                    <a:srgbClr val="000000"/>
                  </a:solidFill>
                  <a:latin typeface="Open Sans"/>
                </a:rPr>
                <a:t>ngẫu</a:t>
              </a:r>
              <a:r>
                <a:rPr lang="en-US" sz="2200" dirty="0">
                  <a:solidFill>
                    <a:srgbClr val="000000"/>
                  </a:solidFill>
                  <a:latin typeface="Open Sans"/>
                </a:rPr>
                <a:t> </a:t>
              </a:r>
              <a:r>
                <a:rPr lang="en-US" sz="2200" dirty="0" err="1">
                  <a:solidFill>
                    <a:srgbClr val="000000"/>
                  </a:solidFill>
                  <a:latin typeface="Open Sans"/>
                </a:rPr>
                <a:t>nhiên</a:t>
              </a:r>
              <a:r>
                <a:rPr lang="en-US" sz="2200" dirty="0">
                  <a:solidFill>
                    <a:srgbClr val="000000"/>
                  </a:solidFill>
                  <a:latin typeface="Open Sans"/>
                </a:rPr>
                <a:t>, XGB</a:t>
              </a:r>
            </a:p>
          </p:txBody>
        </p:sp>
      </p:grpSp>
      <p:grpSp>
        <p:nvGrpSpPr>
          <p:cNvPr id="59" name="Group 58">
            <a:extLst>
              <a:ext uri="{FF2B5EF4-FFF2-40B4-BE49-F238E27FC236}">
                <a16:creationId xmlns:a16="http://schemas.microsoft.com/office/drawing/2014/main" id="{349DBBB1-E1AA-44BA-7D49-1470E6FD569A}"/>
              </a:ext>
            </a:extLst>
          </p:cNvPr>
          <p:cNvGrpSpPr/>
          <p:nvPr/>
        </p:nvGrpSpPr>
        <p:grpSpPr>
          <a:xfrm>
            <a:off x="8143582" y="2774384"/>
            <a:ext cx="9086473" cy="1960945"/>
            <a:chOff x="8143582" y="2774384"/>
            <a:chExt cx="9086473" cy="1960945"/>
          </a:xfrm>
        </p:grpSpPr>
        <p:grpSp>
          <p:nvGrpSpPr>
            <p:cNvPr id="22" name="Group 22"/>
            <p:cNvGrpSpPr>
              <a:grpSpLocks noChangeAspect="1"/>
            </p:cNvGrpSpPr>
            <p:nvPr/>
          </p:nvGrpSpPr>
          <p:grpSpPr>
            <a:xfrm>
              <a:off x="8143582" y="3052045"/>
              <a:ext cx="1683284" cy="1683284"/>
              <a:chOff x="0" y="0"/>
              <a:chExt cx="14840029" cy="14840029"/>
            </a:xfrm>
          </p:grpSpPr>
          <p:sp>
            <p:nvSpPr>
              <p:cNvPr id="23" name="Freeform 23"/>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345E4"/>
              </a:solidFill>
            </p:spPr>
            <p:txBody>
              <a:bodyPr/>
              <a:lstStyle/>
              <a:p>
                <a:endParaRPr lang="vi-VN"/>
              </a:p>
            </p:txBody>
          </p:sp>
          <p:sp>
            <p:nvSpPr>
              <p:cNvPr id="24" name="Freeform 24"/>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345E4"/>
              </a:solidFill>
            </p:spPr>
            <p:txBody>
              <a:bodyPr/>
              <a:lstStyle/>
              <a:p>
                <a:endParaRPr lang="vi-VN"/>
              </a:p>
            </p:txBody>
          </p:sp>
          <p:sp>
            <p:nvSpPr>
              <p:cNvPr id="25" name="Freeform 25"/>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38492" r="-38492"/>
                </a:stretch>
              </a:blipFill>
            </p:spPr>
            <p:txBody>
              <a:bodyPr/>
              <a:lstStyle/>
              <a:p>
                <a:endParaRPr lang="vi-VN"/>
              </a:p>
            </p:txBody>
          </p:sp>
        </p:grpSp>
        <p:grpSp>
          <p:nvGrpSpPr>
            <p:cNvPr id="36" name="Group 36"/>
            <p:cNvGrpSpPr/>
            <p:nvPr/>
          </p:nvGrpSpPr>
          <p:grpSpPr>
            <a:xfrm>
              <a:off x="10050083" y="2774384"/>
              <a:ext cx="5473113" cy="669452"/>
              <a:chOff x="0" y="0"/>
              <a:chExt cx="3481912" cy="425895"/>
            </a:xfrm>
          </p:grpSpPr>
          <p:sp>
            <p:nvSpPr>
              <p:cNvPr id="37" name="Freeform 37"/>
              <p:cNvSpPr/>
              <p:nvPr/>
            </p:nvSpPr>
            <p:spPr>
              <a:xfrm>
                <a:off x="0" y="0"/>
                <a:ext cx="3481911" cy="425895"/>
              </a:xfrm>
              <a:custGeom>
                <a:avLst/>
                <a:gdLst/>
                <a:ahLst/>
                <a:cxnLst/>
                <a:rect l="l" t="t" r="r" b="b"/>
                <a:pathLst>
                  <a:path w="3481911" h="425895">
                    <a:moveTo>
                      <a:pt x="3278711" y="0"/>
                    </a:moveTo>
                    <a:cubicBezTo>
                      <a:pt x="3390936" y="0"/>
                      <a:pt x="3481911" y="95340"/>
                      <a:pt x="3481911" y="212948"/>
                    </a:cubicBezTo>
                    <a:cubicBezTo>
                      <a:pt x="3481911" y="330556"/>
                      <a:pt x="3390936" y="425895"/>
                      <a:pt x="3278711" y="425895"/>
                    </a:cubicBezTo>
                    <a:lnTo>
                      <a:pt x="203200" y="425895"/>
                    </a:lnTo>
                    <a:cubicBezTo>
                      <a:pt x="90976" y="425895"/>
                      <a:pt x="0" y="330556"/>
                      <a:pt x="0" y="212948"/>
                    </a:cubicBezTo>
                    <a:cubicBezTo>
                      <a:pt x="0" y="95340"/>
                      <a:pt x="90976" y="0"/>
                      <a:pt x="203200" y="0"/>
                    </a:cubicBezTo>
                    <a:close/>
                  </a:path>
                </a:pathLst>
              </a:custGeom>
              <a:solidFill>
                <a:srgbClr val="0345E4"/>
              </a:solidFill>
            </p:spPr>
            <p:txBody>
              <a:bodyPr/>
              <a:lstStyle/>
              <a:p>
                <a:endParaRPr lang="vi-VN"/>
              </a:p>
            </p:txBody>
          </p:sp>
          <p:sp>
            <p:nvSpPr>
              <p:cNvPr id="38" name="TextBox 38"/>
              <p:cNvSpPr txBox="1"/>
              <p:nvPr/>
            </p:nvSpPr>
            <p:spPr>
              <a:xfrm>
                <a:off x="0" y="-47625"/>
                <a:ext cx="3481912" cy="473520"/>
              </a:xfrm>
              <a:prstGeom prst="rect">
                <a:avLst/>
              </a:prstGeom>
            </p:spPr>
            <p:txBody>
              <a:bodyPr lIns="50800" tIns="50800" rIns="50800" bIns="50800" rtlCol="0" anchor="ctr"/>
              <a:lstStyle/>
              <a:p>
                <a:pPr algn="ctr">
                  <a:lnSpc>
                    <a:spcPts val="3499"/>
                  </a:lnSpc>
                </a:pPr>
                <a:r>
                  <a:rPr lang="en-US" sz="2499" dirty="0" err="1">
                    <a:solidFill>
                      <a:srgbClr val="FFFFFF"/>
                    </a:solidFill>
                    <a:latin typeface="Inter Bold"/>
                  </a:rPr>
                  <a:t>Xử</a:t>
                </a:r>
                <a:r>
                  <a:rPr lang="en-US" sz="2499" dirty="0">
                    <a:solidFill>
                      <a:srgbClr val="FFFFFF"/>
                    </a:solidFill>
                    <a:latin typeface="Inter Bold"/>
                  </a:rPr>
                  <a:t> </a:t>
                </a:r>
                <a:r>
                  <a:rPr lang="en-US" sz="2499" dirty="0" err="1">
                    <a:solidFill>
                      <a:srgbClr val="FFFFFF"/>
                    </a:solidFill>
                    <a:latin typeface="Inter Bold"/>
                  </a:rPr>
                  <a:t>lý</a:t>
                </a:r>
                <a:r>
                  <a:rPr lang="en-US" sz="2499" dirty="0">
                    <a:solidFill>
                      <a:srgbClr val="FFFFFF"/>
                    </a:solidFill>
                    <a:latin typeface="Inter Bold"/>
                  </a:rPr>
                  <a:t> </a:t>
                </a:r>
                <a:r>
                  <a:rPr lang="en-US" sz="2499" dirty="0" err="1">
                    <a:solidFill>
                      <a:srgbClr val="FFFFFF"/>
                    </a:solidFill>
                    <a:latin typeface="Inter Bold"/>
                  </a:rPr>
                  <a:t>dữ</a:t>
                </a:r>
                <a:r>
                  <a:rPr lang="en-US" sz="2499" dirty="0">
                    <a:solidFill>
                      <a:srgbClr val="FFFFFF"/>
                    </a:solidFill>
                    <a:latin typeface="Inter Bold"/>
                  </a:rPr>
                  <a:t> </a:t>
                </a:r>
                <a:r>
                  <a:rPr lang="en-US" sz="2499" dirty="0" err="1">
                    <a:solidFill>
                      <a:srgbClr val="FFFFFF"/>
                    </a:solidFill>
                    <a:latin typeface="Inter Bold"/>
                  </a:rPr>
                  <a:t>liệu</a:t>
                </a:r>
                <a:endParaRPr lang="en-US" sz="2499" dirty="0">
                  <a:solidFill>
                    <a:srgbClr val="FFFFFF"/>
                  </a:solidFill>
                  <a:latin typeface="Inter Bold"/>
                </a:endParaRPr>
              </a:p>
            </p:txBody>
          </p:sp>
        </p:grpSp>
        <p:grpSp>
          <p:nvGrpSpPr>
            <p:cNvPr id="39" name="Group 39"/>
            <p:cNvGrpSpPr/>
            <p:nvPr/>
          </p:nvGrpSpPr>
          <p:grpSpPr>
            <a:xfrm>
              <a:off x="10050083" y="3596237"/>
              <a:ext cx="7179972" cy="1139092"/>
              <a:chOff x="0" y="0"/>
              <a:chExt cx="1891021" cy="300008"/>
            </a:xfrm>
          </p:grpSpPr>
          <p:sp>
            <p:nvSpPr>
              <p:cNvPr id="40" name="Freeform 40"/>
              <p:cNvSpPr/>
              <p:nvPr/>
            </p:nvSpPr>
            <p:spPr>
              <a:xfrm>
                <a:off x="0" y="0"/>
                <a:ext cx="1891021" cy="300008"/>
              </a:xfrm>
              <a:custGeom>
                <a:avLst/>
                <a:gdLst/>
                <a:ahLst/>
                <a:cxnLst/>
                <a:rect l="l" t="t" r="r" b="b"/>
                <a:pathLst>
                  <a:path w="1891021" h="300008">
                    <a:moveTo>
                      <a:pt x="54992" y="0"/>
                    </a:moveTo>
                    <a:lnTo>
                      <a:pt x="1836030" y="0"/>
                    </a:lnTo>
                    <a:cubicBezTo>
                      <a:pt x="1866401" y="0"/>
                      <a:pt x="1891021" y="24621"/>
                      <a:pt x="1891021" y="54992"/>
                    </a:cubicBezTo>
                    <a:lnTo>
                      <a:pt x="1891021" y="245016"/>
                    </a:lnTo>
                    <a:cubicBezTo>
                      <a:pt x="1891021" y="275387"/>
                      <a:pt x="1866401" y="300008"/>
                      <a:pt x="1836030" y="300008"/>
                    </a:cubicBezTo>
                    <a:lnTo>
                      <a:pt x="54992" y="300008"/>
                    </a:lnTo>
                    <a:cubicBezTo>
                      <a:pt x="24621" y="300008"/>
                      <a:pt x="0" y="275387"/>
                      <a:pt x="0" y="245016"/>
                    </a:cubicBezTo>
                    <a:lnTo>
                      <a:pt x="0" y="54992"/>
                    </a:lnTo>
                    <a:cubicBezTo>
                      <a:pt x="0" y="24621"/>
                      <a:pt x="24621" y="0"/>
                      <a:pt x="54992" y="0"/>
                    </a:cubicBezTo>
                    <a:close/>
                  </a:path>
                </a:pathLst>
              </a:custGeom>
              <a:solidFill>
                <a:srgbClr val="E8ECEC"/>
              </a:solidFill>
            </p:spPr>
            <p:txBody>
              <a:bodyPr/>
              <a:lstStyle/>
              <a:p>
                <a:endParaRPr lang="vi-VN"/>
              </a:p>
            </p:txBody>
          </p:sp>
          <p:sp>
            <p:nvSpPr>
              <p:cNvPr id="41" name="TextBox 41"/>
              <p:cNvSpPr txBox="1"/>
              <p:nvPr/>
            </p:nvSpPr>
            <p:spPr>
              <a:xfrm>
                <a:off x="0" y="-38100"/>
                <a:ext cx="1891021" cy="338108"/>
              </a:xfrm>
              <a:prstGeom prst="rect">
                <a:avLst/>
              </a:prstGeom>
            </p:spPr>
            <p:txBody>
              <a:bodyPr lIns="50800" tIns="50800" rIns="50800" bIns="50800" rtlCol="0" anchor="ctr"/>
              <a:lstStyle/>
              <a:p>
                <a:pPr algn="ctr">
                  <a:lnSpc>
                    <a:spcPts val="2659"/>
                  </a:lnSpc>
                </a:pPr>
                <a:endParaRPr/>
              </a:p>
            </p:txBody>
          </p:sp>
        </p:grpSp>
        <p:sp>
          <p:nvSpPr>
            <p:cNvPr id="54" name="TextBox 54"/>
            <p:cNvSpPr txBox="1"/>
            <p:nvPr/>
          </p:nvSpPr>
          <p:spPr>
            <a:xfrm>
              <a:off x="10222378" y="3709853"/>
              <a:ext cx="6835383" cy="835660"/>
            </a:xfrm>
            <a:prstGeom prst="rect">
              <a:avLst/>
            </a:prstGeom>
          </p:spPr>
          <p:txBody>
            <a:bodyPr lIns="0" tIns="0" rIns="0" bIns="0" rtlCol="0" anchor="t">
              <a:spAutoFit/>
            </a:bodyPr>
            <a:lstStyle/>
            <a:p>
              <a:pPr marL="0" lvl="0" indent="0" algn="just">
                <a:lnSpc>
                  <a:spcPts val="3410"/>
                </a:lnSpc>
              </a:pPr>
              <a:r>
                <a:rPr lang="en-US" sz="2200" dirty="0" err="1">
                  <a:solidFill>
                    <a:srgbClr val="000000"/>
                  </a:solidFill>
                  <a:latin typeface="Open Sans"/>
                </a:rPr>
                <a:t>Giải</a:t>
              </a:r>
              <a:r>
                <a:rPr lang="en-US" sz="2200" dirty="0">
                  <a:solidFill>
                    <a:srgbClr val="000000"/>
                  </a:solidFill>
                  <a:latin typeface="Open Sans"/>
                </a:rPr>
                <a:t> </a:t>
              </a:r>
              <a:r>
                <a:rPr lang="en-US" sz="2200" dirty="0" err="1">
                  <a:solidFill>
                    <a:srgbClr val="000000"/>
                  </a:solidFill>
                  <a:latin typeface="Open Sans"/>
                </a:rPr>
                <a:t>quyết</a:t>
              </a:r>
              <a:r>
                <a:rPr lang="en-US" sz="2200" dirty="0">
                  <a:solidFill>
                    <a:srgbClr val="000000"/>
                  </a:solidFill>
                  <a:latin typeface="Open Sans"/>
                </a:rPr>
                <a:t> </a:t>
              </a:r>
              <a:r>
                <a:rPr lang="en-US" sz="2200" dirty="0" err="1">
                  <a:solidFill>
                    <a:srgbClr val="000000"/>
                  </a:solidFill>
                  <a:latin typeface="Open Sans"/>
                </a:rPr>
                <a:t>dữ</a:t>
              </a:r>
              <a:r>
                <a:rPr lang="en-US" sz="2200" dirty="0">
                  <a:solidFill>
                    <a:srgbClr val="000000"/>
                  </a:solidFill>
                  <a:latin typeface="Open Sans"/>
                </a:rPr>
                <a:t> </a:t>
              </a:r>
              <a:r>
                <a:rPr lang="en-US" sz="2200" dirty="0" err="1">
                  <a:solidFill>
                    <a:srgbClr val="000000"/>
                  </a:solidFill>
                  <a:latin typeface="Open Sans"/>
                </a:rPr>
                <a:t>liệu</a:t>
              </a:r>
              <a:r>
                <a:rPr lang="en-US" sz="2200" dirty="0">
                  <a:solidFill>
                    <a:srgbClr val="000000"/>
                  </a:solidFill>
                  <a:latin typeface="Open Sans"/>
                </a:rPr>
                <a:t> </a:t>
              </a:r>
              <a:r>
                <a:rPr lang="en-US" sz="2200" dirty="0" err="1">
                  <a:solidFill>
                    <a:srgbClr val="000000"/>
                  </a:solidFill>
                  <a:latin typeface="Open Sans"/>
                </a:rPr>
                <a:t>mất</a:t>
              </a:r>
              <a:r>
                <a:rPr lang="en-US" sz="2200" dirty="0">
                  <a:solidFill>
                    <a:srgbClr val="000000"/>
                  </a:solidFill>
                  <a:latin typeface="Open Sans"/>
                </a:rPr>
                <a:t> </a:t>
              </a:r>
              <a:r>
                <a:rPr lang="en-US" sz="2200" dirty="0" err="1">
                  <a:solidFill>
                    <a:srgbClr val="000000"/>
                  </a:solidFill>
                  <a:latin typeface="Open Sans"/>
                </a:rPr>
                <a:t>cân</a:t>
              </a:r>
              <a:r>
                <a:rPr lang="en-US" sz="2200" dirty="0">
                  <a:solidFill>
                    <a:srgbClr val="000000"/>
                  </a:solidFill>
                  <a:latin typeface="Open Sans"/>
                </a:rPr>
                <a:t> </a:t>
              </a:r>
              <a:r>
                <a:rPr lang="en-US" sz="2200" dirty="0" err="1">
                  <a:solidFill>
                    <a:srgbClr val="000000"/>
                  </a:solidFill>
                  <a:latin typeface="Open Sans"/>
                </a:rPr>
                <a:t>bằng</a:t>
              </a:r>
              <a:r>
                <a:rPr lang="en-US" sz="2200" dirty="0">
                  <a:solidFill>
                    <a:srgbClr val="000000"/>
                  </a:solidFill>
                  <a:latin typeface="Open Sans"/>
                </a:rPr>
                <a:t> </a:t>
              </a:r>
              <a:r>
                <a:rPr lang="en-US" sz="2200" dirty="0" err="1">
                  <a:solidFill>
                    <a:srgbClr val="000000"/>
                  </a:solidFill>
                  <a:latin typeface="Open Sans"/>
                </a:rPr>
                <a:t>với</a:t>
              </a:r>
              <a:r>
                <a:rPr lang="en-US" sz="2200" dirty="0">
                  <a:solidFill>
                    <a:srgbClr val="000000"/>
                  </a:solidFill>
                  <a:latin typeface="Open Sans"/>
                </a:rPr>
                <a:t> </a:t>
              </a:r>
              <a:r>
                <a:rPr lang="en-US" sz="2200" dirty="0" err="1">
                  <a:solidFill>
                    <a:srgbClr val="000000"/>
                  </a:solidFill>
                  <a:latin typeface="Open Sans"/>
                </a:rPr>
                <a:t>UnderSampling</a:t>
              </a:r>
              <a:r>
                <a:rPr lang="en-US" sz="2200" dirty="0">
                  <a:solidFill>
                    <a:srgbClr val="000000"/>
                  </a:solidFill>
                  <a:latin typeface="Open Sans"/>
                </a:rPr>
                <a:t> </a:t>
              </a:r>
              <a:r>
                <a:rPr lang="en-US" sz="2200" dirty="0" err="1">
                  <a:solidFill>
                    <a:srgbClr val="000000"/>
                  </a:solidFill>
                  <a:latin typeface="Open Sans"/>
                </a:rPr>
                <a:t>và</a:t>
              </a:r>
              <a:r>
                <a:rPr lang="en-US" sz="2200" dirty="0">
                  <a:solidFill>
                    <a:srgbClr val="000000"/>
                  </a:solidFill>
                  <a:latin typeface="Open Sans"/>
                </a:rPr>
                <a:t> SMOTE</a:t>
              </a:r>
            </a:p>
          </p:txBody>
        </p:sp>
      </p:grpSp>
      <p:grpSp>
        <p:nvGrpSpPr>
          <p:cNvPr id="61" name="Group 60">
            <a:extLst>
              <a:ext uri="{FF2B5EF4-FFF2-40B4-BE49-F238E27FC236}">
                <a16:creationId xmlns:a16="http://schemas.microsoft.com/office/drawing/2014/main" id="{575D8D81-0C26-7C37-FA30-57A063378B96}"/>
              </a:ext>
            </a:extLst>
          </p:cNvPr>
          <p:cNvGrpSpPr/>
          <p:nvPr/>
        </p:nvGrpSpPr>
        <p:grpSpPr>
          <a:xfrm>
            <a:off x="7058354" y="7633046"/>
            <a:ext cx="9002244" cy="1960944"/>
            <a:chOff x="8227812" y="7682024"/>
            <a:chExt cx="9002244" cy="1960944"/>
          </a:xfrm>
        </p:grpSpPr>
        <p:grpSp>
          <p:nvGrpSpPr>
            <p:cNvPr id="42" name="Group 42"/>
            <p:cNvGrpSpPr>
              <a:grpSpLocks noChangeAspect="1"/>
            </p:cNvGrpSpPr>
            <p:nvPr/>
          </p:nvGrpSpPr>
          <p:grpSpPr>
            <a:xfrm>
              <a:off x="8227812" y="7902440"/>
              <a:ext cx="1662918" cy="1662918"/>
              <a:chOff x="0" y="0"/>
              <a:chExt cx="14840029" cy="14840029"/>
            </a:xfrm>
          </p:grpSpPr>
          <p:sp>
            <p:nvSpPr>
              <p:cNvPr id="43" name="Freeform 43"/>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345E4"/>
              </a:solidFill>
            </p:spPr>
            <p:txBody>
              <a:bodyPr/>
              <a:lstStyle/>
              <a:p>
                <a:endParaRPr lang="vi-VN"/>
              </a:p>
            </p:txBody>
          </p:sp>
          <p:sp>
            <p:nvSpPr>
              <p:cNvPr id="44" name="Freeform 44"/>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345E4"/>
              </a:solidFill>
            </p:spPr>
            <p:txBody>
              <a:bodyPr/>
              <a:lstStyle/>
              <a:p>
                <a:endParaRPr lang="vi-VN"/>
              </a:p>
            </p:txBody>
          </p:sp>
          <p:sp>
            <p:nvSpPr>
              <p:cNvPr id="45" name="Freeform 45"/>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5"/>
                <a:stretch>
                  <a:fillRect l="-24572" r="-24572"/>
                </a:stretch>
              </a:blipFill>
            </p:spPr>
            <p:txBody>
              <a:bodyPr/>
              <a:lstStyle/>
              <a:p>
                <a:endParaRPr lang="vi-VN"/>
              </a:p>
            </p:txBody>
          </p:sp>
        </p:grpSp>
        <p:grpSp>
          <p:nvGrpSpPr>
            <p:cNvPr id="46" name="Group 46"/>
            <p:cNvGrpSpPr/>
            <p:nvPr/>
          </p:nvGrpSpPr>
          <p:grpSpPr>
            <a:xfrm>
              <a:off x="10075460" y="7682024"/>
              <a:ext cx="5473113" cy="669452"/>
              <a:chOff x="0" y="0"/>
              <a:chExt cx="3481912" cy="425895"/>
            </a:xfrm>
          </p:grpSpPr>
          <p:sp>
            <p:nvSpPr>
              <p:cNvPr id="47" name="Freeform 47"/>
              <p:cNvSpPr/>
              <p:nvPr/>
            </p:nvSpPr>
            <p:spPr>
              <a:xfrm>
                <a:off x="0" y="0"/>
                <a:ext cx="3481911" cy="425895"/>
              </a:xfrm>
              <a:custGeom>
                <a:avLst/>
                <a:gdLst/>
                <a:ahLst/>
                <a:cxnLst/>
                <a:rect l="l" t="t" r="r" b="b"/>
                <a:pathLst>
                  <a:path w="3481911" h="425895">
                    <a:moveTo>
                      <a:pt x="3278711" y="0"/>
                    </a:moveTo>
                    <a:cubicBezTo>
                      <a:pt x="3390936" y="0"/>
                      <a:pt x="3481911" y="95340"/>
                      <a:pt x="3481911" y="212948"/>
                    </a:cubicBezTo>
                    <a:cubicBezTo>
                      <a:pt x="3481911" y="330556"/>
                      <a:pt x="3390936" y="425895"/>
                      <a:pt x="3278711" y="425895"/>
                    </a:cubicBezTo>
                    <a:lnTo>
                      <a:pt x="203200" y="425895"/>
                    </a:lnTo>
                    <a:cubicBezTo>
                      <a:pt x="90976" y="425895"/>
                      <a:pt x="0" y="330556"/>
                      <a:pt x="0" y="212948"/>
                    </a:cubicBezTo>
                    <a:cubicBezTo>
                      <a:pt x="0" y="95340"/>
                      <a:pt x="90976" y="0"/>
                      <a:pt x="203200" y="0"/>
                    </a:cubicBezTo>
                    <a:close/>
                  </a:path>
                </a:pathLst>
              </a:custGeom>
              <a:solidFill>
                <a:srgbClr val="0345E4"/>
              </a:solidFill>
            </p:spPr>
            <p:txBody>
              <a:bodyPr/>
              <a:lstStyle/>
              <a:p>
                <a:endParaRPr lang="vi-VN"/>
              </a:p>
            </p:txBody>
          </p:sp>
          <p:sp>
            <p:nvSpPr>
              <p:cNvPr id="48" name="TextBox 48"/>
              <p:cNvSpPr txBox="1"/>
              <p:nvPr/>
            </p:nvSpPr>
            <p:spPr>
              <a:xfrm>
                <a:off x="0" y="-47625"/>
                <a:ext cx="3481912" cy="473520"/>
              </a:xfrm>
              <a:prstGeom prst="rect">
                <a:avLst/>
              </a:prstGeom>
            </p:spPr>
            <p:txBody>
              <a:bodyPr lIns="50800" tIns="50800" rIns="50800" bIns="50800" rtlCol="0" anchor="ctr"/>
              <a:lstStyle/>
              <a:p>
                <a:pPr algn="ctr">
                  <a:lnSpc>
                    <a:spcPts val="3499"/>
                  </a:lnSpc>
                </a:pPr>
                <a:r>
                  <a:rPr lang="en-US" sz="2499" dirty="0" err="1">
                    <a:solidFill>
                      <a:srgbClr val="FFFFFF"/>
                    </a:solidFill>
                    <a:latin typeface="Inter Bold"/>
                  </a:rPr>
                  <a:t>Đánh</a:t>
                </a:r>
                <a:r>
                  <a:rPr lang="en-US" sz="2499" dirty="0">
                    <a:solidFill>
                      <a:srgbClr val="FFFFFF"/>
                    </a:solidFill>
                    <a:latin typeface="Inter Bold"/>
                  </a:rPr>
                  <a:t> </a:t>
                </a:r>
                <a:r>
                  <a:rPr lang="en-US" sz="2499" dirty="0" err="1">
                    <a:solidFill>
                      <a:srgbClr val="FFFFFF"/>
                    </a:solidFill>
                    <a:latin typeface="Inter Bold"/>
                  </a:rPr>
                  <a:t>giá</a:t>
                </a:r>
                <a:r>
                  <a:rPr lang="en-US" sz="2499" dirty="0">
                    <a:solidFill>
                      <a:srgbClr val="FFFFFF"/>
                    </a:solidFill>
                    <a:latin typeface="Inter Bold"/>
                  </a:rPr>
                  <a:t> </a:t>
                </a:r>
                <a:r>
                  <a:rPr lang="en-US" sz="2499" dirty="0" err="1">
                    <a:solidFill>
                      <a:srgbClr val="FFFFFF"/>
                    </a:solidFill>
                    <a:latin typeface="Inter Bold"/>
                  </a:rPr>
                  <a:t>mô</a:t>
                </a:r>
                <a:r>
                  <a:rPr lang="en-US" sz="2499" dirty="0">
                    <a:solidFill>
                      <a:srgbClr val="FFFFFF"/>
                    </a:solidFill>
                    <a:latin typeface="Inter Bold"/>
                  </a:rPr>
                  <a:t> </a:t>
                </a:r>
                <a:r>
                  <a:rPr lang="en-US" sz="2499" dirty="0" err="1">
                    <a:solidFill>
                      <a:srgbClr val="FFFFFF"/>
                    </a:solidFill>
                    <a:latin typeface="Inter Bold"/>
                  </a:rPr>
                  <a:t>hình</a:t>
                </a:r>
                <a:endParaRPr lang="en-US" sz="2499" dirty="0">
                  <a:solidFill>
                    <a:srgbClr val="FFFFFF"/>
                  </a:solidFill>
                  <a:latin typeface="Inter Bold"/>
                </a:endParaRPr>
              </a:p>
            </p:txBody>
          </p:sp>
        </p:grpSp>
        <p:grpSp>
          <p:nvGrpSpPr>
            <p:cNvPr id="49" name="Group 49"/>
            <p:cNvGrpSpPr/>
            <p:nvPr/>
          </p:nvGrpSpPr>
          <p:grpSpPr>
            <a:xfrm>
              <a:off x="10075460" y="8503876"/>
              <a:ext cx="7154596" cy="1139092"/>
              <a:chOff x="0" y="0"/>
              <a:chExt cx="1884338" cy="300008"/>
            </a:xfrm>
          </p:grpSpPr>
          <p:sp>
            <p:nvSpPr>
              <p:cNvPr id="50" name="Freeform 50"/>
              <p:cNvSpPr/>
              <p:nvPr/>
            </p:nvSpPr>
            <p:spPr>
              <a:xfrm>
                <a:off x="0" y="0"/>
                <a:ext cx="1884338" cy="300008"/>
              </a:xfrm>
              <a:custGeom>
                <a:avLst/>
                <a:gdLst/>
                <a:ahLst/>
                <a:cxnLst/>
                <a:rect l="l" t="t" r="r" b="b"/>
                <a:pathLst>
                  <a:path w="1884338" h="300008">
                    <a:moveTo>
                      <a:pt x="55187" y="0"/>
                    </a:moveTo>
                    <a:lnTo>
                      <a:pt x="1829151" y="0"/>
                    </a:lnTo>
                    <a:cubicBezTo>
                      <a:pt x="1859630" y="0"/>
                      <a:pt x="1884338" y="24708"/>
                      <a:pt x="1884338" y="55187"/>
                    </a:cubicBezTo>
                    <a:lnTo>
                      <a:pt x="1884338" y="244821"/>
                    </a:lnTo>
                    <a:cubicBezTo>
                      <a:pt x="1884338" y="259457"/>
                      <a:pt x="1878524" y="273494"/>
                      <a:pt x="1868174" y="283844"/>
                    </a:cubicBezTo>
                    <a:cubicBezTo>
                      <a:pt x="1857825" y="294193"/>
                      <a:pt x="1843788" y="300008"/>
                      <a:pt x="1829151" y="300008"/>
                    </a:cubicBezTo>
                    <a:lnTo>
                      <a:pt x="55187" y="300008"/>
                    </a:lnTo>
                    <a:cubicBezTo>
                      <a:pt x="40550" y="300008"/>
                      <a:pt x="26513" y="294193"/>
                      <a:pt x="16164" y="283844"/>
                    </a:cubicBezTo>
                    <a:cubicBezTo>
                      <a:pt x="5814" y="273494"/>
                      <a:pt x="0" y="259457"/>
                      <a:pt x="0" y="244821"/>
                    </a:cubicBezTo>
                    <a:lnTo>
                      <a:pt x="0" y="55187"/>
                    </a:lnTo>
                    <a:cubicBezTo>
                      <a:pt x="0" y="40550"/>
                      <a:pt x="5814" y="26513"/>
                      <a:pt x="16164" y="16164"/>
                    </a:cubicBezTo>
                    <a:cubicBezTo>
                      <a:pt x="26513" y="5814"/>
                      <a:pt x="40550" y="0"/>
                      <a:pt x="55187" y="0"/>
                    </a:cubicBezTo>
                    <a:close/>
                  </a:path>
                </a:pathLst>
              </a:custGeom>
              <a:solidFill>
                <a:srgbClr val="E8ECEC"/>
              </a:solidFill>
            </p:spPr>
            <p:txBody>
              <a:bodyPr/>
              <a:lstStyle/>
              <a:p>
                <a:endParaRPr lang="vi-VN"/>
              </a:p>
            </p:txBody>
          </p:sp>
          <p:sp>
            <p:nvSpPr>
              <p:cNvPr id="51" name="TextBox 51"/>
              <p:cNvSpPr txBox="1"/>
              <p:nvPr/>
            </p:nvSpPr>
            <p:spPr>
              <a:xfrm>
                <a:off x="0" y="-38100"/>
                <a:ext cx="1884338" cy="338108"/>
              </a:xfrm>
              <a:prstGeom prst="rect">
                <a:avLst/>
              </a:prstGeom>
            </p:spPr>
            <p:txBody>
              <a:bodyPr lIns="50800" tIns="50800" rIns="50800" bIns="50800" rtlCol="0" anchor="ctr"/>
              <a:lstStyle/>
              <a:p>
                <a:pPr algn="ctr">
                  <a:lnSpc>
                    <a:spcPts val="2659"/>
                  </a:lnSpc>
                </a:pPr>
                <a:endParaRPr/>
              </a:p>
            </p:txBody>
          </p:sp>
        </p:grpSp>
        <p:sp>
          <p:nvSpPr>
            <p:cNvPr id="55" name="TextBox 55"/>
            <p:cNvSpPr txBox="1"/>
            <p:nvPr/>
          </p:nvSpPr>
          <p:spPr>
            <a:xfrm>
              <a:off x="10420049" y="8617492"/>
              <a:ext cx="6490794" cy="835660"/>
            </a:xfrm>
            <a:prstGeom prst="rect">
              <a:avLst/>
            </a:prstGeom>
          </p:spPr>
          <p:txBody>
            <a:bodyPr lIns="0" tIns="0" rIns="0" bIns="0" rtlCol="0" anchor="t">
              <a:spAutoFit/>
            </a:bodyPr>
            <a:lstStyle/>
            <a:p>
              <a:pPr marL="0" lvl="0" indent="0" algn="just">
                <a:lnSpc>
                  <a:spcPts val="3410"/>
                </a:lnSpc>
              </a:pPr>
              <a:r>
                <a:rPr lang="en-US" sz="2200" dirty="0" err="1">
                  <a:solidFill>
                    <a:srgbClr val="000000"/>
                  </a:solidFill>
                  <a:latin typeface="Open Sans"/>
                </a:rPr>
                <a:t>Sử</a:t>
              </a:r>
              <a:r>
                <a:rPr lang="en-US" sz="2200" dirty="0">
                  <a:solidFill>
                    <a:srgbClr val="000000"/>
                  </a:solidFill>
                  <a:latin typeface="Open Sans"/>
                </a:rPr>
                <a:t> </a:t>
              </a:r>
              <a:r>
                <a:rPr lang="en-US" sz="2200" dirty="0" err="1">
                  <a:solidFill>
                    <a:srgbClr val="000000"/>
                  </a:solidFill>
                  <a:latin typeface="Open Sans"/>
                </a:rPr>
                <a:t>dụng</a:t>
              </a:r>
              <a:r>
                <a:rPr lang="en-US" sz="2200" dirty="0">
                  <a:solidFill>
                    <a:srgbClr val="000000"/>
                  </a:solidFill>
                  <a:latin typeface="Open Sans"/>
                </a:rPr>
                <a:t> </a:t>
              </a:r>
              <a:r>
                <a:rPr lang="en-US" sz="2200" dirty="0" err="1">
                  <a:solidFill>
                    <a:srgbClr val="000000"/>
                  </a:solidFill>
                  <a:latin typeface="Open Sans"/>
                </a:rPr>
                <a:t>các</a:t>
              </a:r>
              <a:r>
                <a:rPr lang="en-US" sz="2200" dirty="0">
                  <a:solidFill>
                    <a:srgbClr val="000000"/>
                  </a:solidFill>
                  <a:latin typeface="Open Sans"/>
                </a:rPr>
                <a:t> </a:t>
              </a:r>
              <a:r>
                <a:rPr lang="en-US" sz="2200" dirty="0" err="1">
                  <a:solidFill>
                    <a:srgbClr val="000000"/>
                  </a:solidFill>
                  <a:latin typeface="Open Sans"/>
                </a:rPr>
                <a:t>chỉ</a:t>
              </a:r>
              <a:r>
                <a:rPr lang="en-US" sz="2200" dirty="0">
                  <a:solidFill>
                    <a:srgbClr val="000000"/>
                  </a:solidFill>
                  <a:latin typeface="Open Sans"/>
                </a:rPr>
                <a:t> </a:t>
              </a:r>
              <a:r>
                <a:rPr lang="en-US" sz="2200" dirty="0" err="1">
                  <a:solidFill>
                    <a:srgbClr val="000000"/>
                  </a:solidFill>
                  <a:latin typeface="Open Sans"/>
                </a:rPr>
                <a:t>số</a:t>
              </a:r>
              <a:r>
                <a:rPr lang="en-US" sz="2200" dirty="0">
                  <a:solidFill>
                    <a:srgbClr val="000000"/>
                  </a:solidFill>
                  <a:latin typeface="Open Sans"/>
                </a:rPr>
                <a:t> </a:t>
              </a:r>
              <a:r>
                <a:rPr lang="en-US" sz="2200" dirty="0" err="1">
                  <a:solidFill>
                    <a:srgbClr val="000000"/>
                  </a:solidFill>
                  <a:latin typeface="Open Sans"/>
                </a:rPr>
                <a:t>đánh</a:t>
              </a:r>
              <a:r>
                <a:rPr lang="en-US" sz="2200" dirty="0">
                  <a:solidFill>
                    <a:srgbClr val="000000"/>
                  </a:solidFill>
                  <a:latin typeface="Open Sans"/>
                </a:rPr>
                <a:t> </a:t>
              </a:r>
              <a:r>
                <a:rPr lang="en-US" sz="2200" dirty="0" err="1">
                  <a:solidFill>
                    <a:srgbClr val="000000"/>
                  </a:solidFill>
                  <a:latin typeface="Open Sans"/>
                </a:rPr>
                <a:t>giá</a:t>
              </a:r>
              <a:r>
                <a:rPr lang="en-US" sz="2200" dirty="0">
                  <a:solidFill>
                    <a:srgbClr val="000000"/>
                  </a:solidFill>
                  <a:latin typeface="Open Sans"/>
                </a:rPr>
                <a:t> </a:t>
              </a:r>
              <a:r>
                <a:rPr lang="en-US" sz="2200" dirty="0" err="1">
                  <a:solidFill>
                    <a:srgbClr val="000000"/>
                  </a:solidFill>
                  <a:latin typeface="Open Sans"/>
                </a:rPr>
                <a:t>mô</a:t>
              </a:r>
              <a:r>
                <a:rPr lang="en-US" sz="2200" dirty="0">
                  <a:solidFill>
                    <a:srgbClr val="000000"/>
                  </a:solidFill>
                  <a:latin typeface="Open Sans"/>
                </a:rPr>
                <a:t> </a:t>
              </a:r>
              <a:r>
                <a:rPr lang="en-US" sz="2200" dirty="0" err="1">
                  <a:solidFill>
                    <a:srgbClr val="000000"/>
                  </a:solidFill>
                  <a:latin typeface="Open Sans"/>
                </a:rPr>
                <a:t>hình</a:t>
              </a:r>
              <a:r>
                <a:rPr lang="en-US" sz="2200" dirty="0">
                  <a:solidFill>
                    <a:srgbClr val="000000"/>
                  </a:solidFill>
                  <a:latin typeface="Open Sans"/>
                </a:rPr>
                <a:t>: Precision, Recall, F1-score, ROC-AUC score</a:t>
              </a: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wipe(left)">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left)">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wipe(left)">
                                      <p:cBhvr>
                                        <p:cTn id="22"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444969" y="-1235340"/>
            <a:ext cx="3277467" cy="3277467"/>
            <a:chOff x="0" y="0"/>
            <a:chExt cx="812800" cy="812800"/>
          </a:xfrm>
        </p:grpSpPr>
        <p:sp>
          <p:nvSpPr>
            <p:cNvPr id="3" name="Freeform 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txBody>
            <a:bodyPr/>
            <a:lstStyle/>
            <a:p>
              <a:endParaRPr lang="vi-VN"/>
            </a:p>
          </p:txBody>
        </p:sp>
        <p:sp>
          <p:nvSpPr>
            <p:cNvPr id="4" name="TextBox 4"/>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sp>
        <p:nvSpPr>
          <p:cNvPr id="5" name="Freeform 5"/>
          <p:cNvSpPr/>
          <p:nvPr/>
        </p:nvSpPr>
        <p:spPr>
          <a:xfrm>
            <a:off x="2988896" y="2890259"/>
            <a:ext cx="13456073" cy="2069286"/>
          </a:xfrm>
          <a:custGeom>
            <a:avLst/>
            <a:gdLst/>
            <a:ahLst/>
            <a:cxnLst/>
            <a:rect l="l" t="t" r="r" b="b"/>
            <a:pathLst>
              <a:path w="13456073" h="2069286">
                <a:moveTo>
                  <a:pt x="0" y="0"/>
                </a:moveTo>
                <a:lnTo>
                  <a:pt x="13456073" y="0"/>
                </a:lnTo>
                <a:lnTo>
                  <a:pt x="13456073" y="2069285"/>
                </a:lnTo>
                <a:lnTo>
                  <a:pt x="0" y="2069285"/>
                </a:lnTo>
                <a:lnTo>
                  <a:pt x="0" y="0"/>
                </a:lnTo>
                <a:close/>
              </a:path>
            </a:pathLst>
          </a:custGeom>
          <a:blipFill>
            <a:blip r:embed="rId3"/>
            <a:stretch>
              <a:fillRect/>
            </a:stretch>
          </a:blipFill>
        </p:spPr>
        <p:txBody>
          <a:bodyPr/>
          <a:lstStyle/>
          <a:p>
            <a:endParaRPr lang="vi-VN"/>
          </a:p>
        </p:txBody>
      </p:sp>
      <p:sp>
        <p:nvSpPr>
          <p:cNvPr id="6" name="Freeform 6"/>
          <p:cNvSpPr/>
          <p:nvPr/>
        </p:nvSpPr>
        <p:spPr>
          <a:xfrm>
            <a:off x="3037446" y="5540569"/>
            <a:ext cx="13358974" cy="1724337"/>
          </a:xfrm>
          <a:custGeom>
            <a:avLst/>
            <a:gdLst/>
            <a:ahLst/>
            <a:cxnLst/>
            <a:rect l="l" t="t" r="r" b="b"/>
            <a:pathLst>
              <a:path w="13358974" h="1724337">
                <a:moveTo>
                  <a:pt x="0" y="0"/>
                </a:moveTo>
                <a:lnTo>
                  <a:pt x="13358974" y="0"/>
                </a:lnTo>
                <a:lnTo>
                  <a:pt x="13358974" y="1724337"/>
                </a:lnTo>
                <a:lnTo>
                  <a:pt x="0" y="1724337"/>
                </a:lnTo>
                <a:lnTo>
                  <a:pt x="0" y="0"/>
                </a:lnTo>
                <a:close/>
              </a:path>
            </a:pathLst>
          </a:custGeom>
          <a:blipFill>
            <a:blip r:embed="rId4"/>
            <a:stretch>
              <a:fillRect/>
            </a:stretch>
          </a:blipFill>
        </p:spPr>
        <p:txBody>
          <a:bodyPr/>
          <a:lstStyle/>
          <a:p>
            <a:endParaRPr lang="vi-VN"/>
          </a:p>
        </p:txBody>
      </p:sp>
      <p:grpSp>
        <p:nvGrpSpPr>
          <p:cNvPr id="7" name="Group 7"/>
          <p:cNvGrpSpPr/>
          <p:nvPr/>
        </p:nvGrpSpPr>
        <p:grpSpPr>
          <a:xfrm>
            <a:off x="0" y="0"/>
            <a:ext cx="18288000" cy="2239394"/>
            <a:chOff x="0" y="0"/>
            <a:chExt cx="4816593" cy="589799"/>
          </a:xfrm>
        </p:grpSpPr>
        <p:sp>
          <p:nvSpPr>
            <p:cNvPr id="8" name="Freeform 8"/>
            <p:cNvSpPr/>
            <p:nvPr/>
          </p:nvSpPr>
          <p:spPr>
            <a:xfrm>
              <a:off x="0" y="0"/>
              <a:ext cx="4816592" cy="589799"/>
            </a:xfrm>
            <a:custGeom>
              <a:avLst/>
              <a:gdLst/>
              <a:ahLst/>
              <a:cxnLst/>
              <a:rect l="l" t="t" r="r" b="b"/>
              <a:pathLst>
                <a:path w="4816592" h="589799">
                  <a:moveTo>
                    <a:pt x="0" y="0"/>
                  </a:moveTo>
                  <a:lnTo>
                    <a:pt x="4816592" y="0"/>
                  </a:lnTo>
                  <a:lnTo>
                    <a:pt x="4816592" y="589799"/>
                  </a:lnTo>
                  <a:lnTo>
                    <a:pt x="0" y="589799"/>
                  </a:lnTo>
                  <a:close/>
                </a:path>
              </a:pathLst>
            </a:custGeom>
            <a:solidFill>
              <a:srgbClr val="0345E4"/>
            </a:solidFill>
          </p:spPr>
          <p:txBody>
            <a:bodyPr/>
            <a:lstStyle/>
            <a:p>
              <a:endParaRPr lang="vi-VN"/>
            </a:p>
          </p:txBody>
        </p:sp>
        <p:sp>
          <p:nvSpPr>
            <p:cNvPr id="9" name="TextBox 9"/>
            <p:cNvSpPr txBox="1"/>
            <p:nvPr/>
          </p:nvSpPr>
          <p:spPr>
            <a:xfrm>
              <a:off x="0" y="-38100"/>
              <a:ext cx="4816593" cy="627899"/>
            </a:xfrm>
            <a:prstGeom prst="rect">
              <a:avLst/>
            </a:prstGeom>
          </p:spPr>
          <p:txBody>
            <a:bodyPr lIns="50800" tIns="50800" rIns="50800" bIns="50800" rtlCol="0" anchor="ctr"/>
            <a:lstStyle/>
            <a:p>
              <a:pPr algn="ctr">
                <a:lnSpc>
                  <a:spcPts val="2520"/>
                </a:lnSpc>
              </a:pPr>
              <a:endParaRPr/>
            </a:p>
          </p:txBody>
        </p:sp>
      </p:grpSp>
      <p:sp>
        <p:nvSpPr>
          <p:cNvPr id="10" name="TextBox 10"/>
          <p:cNvSpPr txBox="1"/>
          <p:nvPr/>
        </p:nvSpPr>
        <p:spPr>
          <a:xfrm>
            <a:off x="5895114" y="892197"/>
            <a:ext cx="6497768" cy="820609"/>
          </a:xfrm>
          <a:prstGeom prst="rect">
            <a:avLst/>
          </a:prstGeom>
        </p:spPr>
        <p:txBody>
          <a:bodyPr lIns="0" tIns="0" rIns="0" bIns="0" rtlCol="0" anchor="t">
            <a:spAutoFit/>
          </a:bodyPr>
          <a:lstStyle/>
          <a:p>
            <a:pPr algn="ctr">
              <a:lnSpc>
                <a:spcPts val="6999"/>
              </a:lnSpc>
            </a:pPr>
            <a:r>
              <a:rPr lang="en-US" sz="4999" spc="99" dirty="0" err="1">
                <a:solidFill>
                  <a:srgbClr val="FFFFFF"/>
                </a:solidFill>
                <a:latin typeface="Public Sans Bold" panose="020B0604020202020204" charset="0"/>
              </a:rPr>
              <a:t>Dữ</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liệu</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nghiên</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cứu</a:t>
            </a:r>
            <a:endParaRPr lang="en-US" sz="4999" spc="99" dirty="0">
              <a:solidFill>
                <a:srgbClr val="FFFFFF"/>
              </a:solidFill>
              <a:latin typeface="Public Sans Bold" panose="020B0604020202020204" charset="0"/>
            </a:endParaRPr>
          </a:p>
        </p:txBody>
      </p:sp>
      <p:sp>
        <p:nvSpPr>
          <p:cNvPr id="11" name="TextBox 11"/>
          <p:cNvSpPr txBox="1"/>
          <p:nvPr/>
        </p:nvSpPr>
        <p:spPr>
          <a:xfrm>
            <a:off x="2988896" y="7826375"/>
            <a:ext cx="13027208" cy="1431925"/>
          </a:xfrm>
          <a:prstGeom prst="rect">
            <a:avLst/>
          </a:prstGeom>
        </p:spPr>
        <p:txBody>
          <a:bodyPr lIns="0" tIns="0" rIns="0" bIns="0" rtlCol="0" anchor="t">
            <a:spAutoFit/>
          </a:bodyPr>
          <a:lstStyle/>
          <a:p>
            <a:pPr marL="0" lvl="0" indent="0" algn="just">
              <a:lnSpc>
                <a:spcPts val="3874"/>
              </a:lnSpc>
            </a:pPr>
            <a:r>
              <a:rPr lang="en-US" sz="2499" dirty="0" err="1">
                <a:solidFill>
                  <a:srgbClr val="201D1E"/>
                </a:solidFill>
                <a:latin typeface="Open Sans"/>
              </a:rPr>
              <a:t>Cả</a:t>
            </a:r>
            <a:r>
              <a:rPr lang="en-US" sz="2499" dirty="0">
                <a:solidFill>
                  <a:srgbClr val="201D1E"/>
                </a:solidFill>
                <a:latin typeface="Open Sans"/>
              </a:rPr>
              <a:t> 2 </a:t>
            </a:r>
            <a:r>
              <a:rPr lang="en-US" sz="2499" dirty="0" err="1">
                <a:solidFill>
                  <a:srgbClr val="201D1E"/>
                </a:solidFill>
                <a:latin typeface="Open Sans"/>
              </a:rPr>
              <a:t>bộ</a:t>
            </a:r>
            <a:r>
              <a:rPr lang="en-US" sz="2499" dirty="0">
                <a:solidFill>
                  <a:srgbClr val="201D1E"/>
                </a:solidFill>
                <a:latin typeface="Open Sans"/>
              </a:rPr>
              <a:t> </a:t>
            </a:r>
            <a:r>
              <a:rPr lang="en-US" sz="2499" dirty="0" err="1">
                <a:solidFill>
                  <a:srgbClr val="201D1E"/>
                </a:solidFill>
                <a:latin typeface="Open Sans"/>
              </a:rPr>
              <a:t>dữ</a:t>
            </a:r>
            <a:r>
              <a:rPr lang="en-US" sz="2499" dirty="0">
                <a:solidFill>
                  <a:srgbClr val="201D1E"/>
                </a:solidFill>
                <a:latin typeface="Open Sans"/>
              </a:rPr>
              <a:t> </a:t>
            </a:r>
            <a:r>
              <a:rPr lang="en-US" sz="2499" dirty="0" err="1">
                <a:solidFill>
                  <a:srgbClr val="201D1E"/>
                </a:solidFill>
                <a:latin typeface="Open Sans"/>
              </a:rPr>
              <a:t>liệu</a:t>
            </a:r>
            <a:r>
              <a:rPr lang="en-US" sz="2499" dirty="0">
                <a:solidFill>
                  <a:srgbClr val="201D1E"/>
                </a:solidFill>
                <a:latin typeface="Open Sans"/>
              </a:rPr>
              <a:t> </a:t>
            </a:r>
            <a:r>
              <a:rPr lang="en-US" sz="2499" dirty="0" err="1">
                <a:solidFill>
                  <a:srgbClr val="201D1E"/>
                </a:solidFill>
                <a:latin typeface="Open Sans"/>
              </a:rPr>
              <a:t>đều</a:t>
            </a:r>
            <a:r>
              <a:rPr lang="en-US" sz="2499" dirty="0">
                <a:solidFill>
                  <a:srgbClr val="201D1E"/>
                </a:solidFill>
                <a:latin typeface="Open Sans"/>
              </a:rPr>
              <a:t> </a:t>
            </a:r>
            <a:r>
              <a:rPr lang="en-US" sz="2499" dirty="0" err="1">
                <a:solidFill>
                  <a:srgbClr val="201D1E"/>
                </a:solidFill>
                <a:latin typeface="Open Sans"/>
              </a:rPr>
              <a:t>có</a:t>
            </a:r>
            <a:r>
              <a:rPr lang="en-US" sz="2499" dirty="0">
                <a:solidFill>
                  <a:srgbClr val="201D1E"/>
                </a:solidFill>
                <a:latin typeface="Open Sans"/>
              </a:rPr>
              <a:t> </a:t>
            </a:r>
            <a:r>
              <a:rPr lang="en-US" sz="2499" dirty="0" err="1">
                <a:solidFill>
                  <a:srgbClr val="201D1E"/>
                </a:solidFill>
                <a:latin typeface="Open Sans"/>
              </a:rPr>
              <a:t>cách</a:t>
            </a:r>
            <a:r>
              <a:rPr lang="en-US" sz="2499" dirty="0">
                <a:solidFill>
                  <a:srgbClr val="201D1E"/>
                </a:solidFill>
                <a:latin typeface="Open Sans"/>
              </a:rPr>
              <a:t> </a:t>
            </a:r>
            <a:r>
              <a:rPr lang="en-US" sz="2499" dirty="0" err="1">
                <a:solidFill>
                  <a:srgbClr val="201D1E"/>
                </a:solidFill>
                <a:latin typeface="Open Sans"/>
              </a:rPr>
              <a:t>tiếp</a:t>
            </a:r>
            <a:r>
              <a:rPr lang="en-US" sz="2499" dirty="0">
                <a:solidFill>
                  <a:srgbClr val="201D1E"/>
                </a:solidFill>
                <a:latin typeface="Open Sans"/>
              </a:rPr>
              <a:t> </a:t>
            </a:r>
            <a:r>
              <a:rPr lang="en-US" sz="2499" dirty="0" err="1">
                <a:solidFill>
                  <a:srgbClr val="201D1E"/>
                </a:solidFill>
                <a:latin typeface="Open Sans"/>
              </a:rPr>
              <a:t>cận</a:t>
            </a:r>
            <a:r>
              <a:rPr lang="en-US" sz="2499" dirty="0">
                <a:solidFill>
                  <a:srgbClr val="201D1E"/>
                </a:solidFill>
                <a:latin typeface="Open Sans"/>
              </a:rPr>
              <a:t> </a:t>
            </a:r>
            <a:r>
              <a:rPr lang="en-US" sz="2499" dirty="0" err="1">
                <a:solidFill>
                  <a:srgbClr val="201D1E"/>
                </a:solidFill>
                <a:latin typeface="Open Sans"/>
              </a:rPr>
              <a:t>giám</a:t>
            </a:r>
            <a:r>
              <a:rPr lang="en-US" sz="2499" dirty="0">
                <a:solidFill>
                  <a:srgbClr val="201D1E"/>
                </a:solidFill>
                <a:latin typeface="Open Sans"/>
              </a:rPr>
              <a:t> </a:t>
            </a:r>
            <a:r>
              <a:rPr lang="en-US" sz="2499" dirty="0" err="1">
                <a:solidFill>
                  <a:srgbClr val="201D1E"/>
                </a:solidFill>
                <a:latin typeface="Open Sans"/>
              </a:rPr>
              <a:t>sát</a:t>
            </a:r>
            <a:r>
              <a:rPr lang="en-US" sz="2499" dirty="0">
                <a:solidFill>
                  <a:srgbClr val="201D1E"/>
                </a:solidFill>
                <a:latin typeface="Open Sans"/>
              </a:rPr>
              <a:t> </a:t>
            </a:r>
            <a:r>
              <a:rPr lang="en-US" sz="2499" dirty="0" err="1">
                <a:solidFill>
                  <a:srgbClr val="201D1E"/>
                </a:solidFill>
                <a:latin typeface="Open Sans"/>
              </a:rPr>
              <a:t>giao</a:t>
            </a:r>
            <a:r>
              <a:rPr lang="en-US" sz="2499" dirty="0">
                <a:solidFill>
                  <a:srgbClr val="201D1E"/>
                </a:solidFill>
                <a:latin typeface="Open Sans"/>
              </a:rPr>
              <a:t> </a:t>
            </a:r>
            <a:r>
              <a:rPr lang="en-US" sz="2499" dirty="0" err="1">
                <a:solidFill>
                  <a:srgbClr val="201D1E"/>
                </a:solidFill>
                <a:latin typeface="Open Sans"/>
              </a:rPr>
              <a:t>dịch</a:t>
            </a:r>
            <a:r>
              <a:rPr lang="en-US" sz="2499" dirty="0">
                <a:solidFill>
                  <a:srgbClr val="201D1E"/>
                </a:solidFill>
                <a:latin typeface="Open Sans"/>
              </a:rPr>
              <a:t> </a:t>
            </a:r>
            <a:r>
              <a:rPr lang="en-US" sz="2499" dirty="0" err="1">
                <a:solidFill>
                  <a:srgbClr val="201D1E"/>
                </a:solidFill>
                <a:latin typeface="Open Sans"/>
              </a:rPr>
              <a:t>gồm</a:t>
            </a:r>
            <a:r>
              <a:rPr lang="en-US" sz="2499" dirty="0">
                <a:solidFill>
                  <a:srgbClr val="201D1E"/>
                </a:solidFill>
                <a:latin typeface="Open Sans"/>
              </a:rPr>
              <a:t> </a:t>
            </a:r>
            <a:r>
              <a:rPr lang="en-US" sz="2499" dirty="0" err="1">
                <a:solidFill>
                  <a:srgbClr val="201D1E"/>
                </a:solidFill>
                <a:latin typeface="Open Sans"/>
              </a:rPr>
              <a:t>các</a:t>
            </a:r>
            <a:r>
              <a:rPr lang="en-US" sz="2499" dirty="0">
                <a:solidFill>
                  <a:srgbClr val="201D1E"/>
                </a:solidFill>
                <a:latin typeface="Open Sans"/>
              </a:rPr>
              <a:t> </a:t>
            </a:r>
            <a:r>
              <a:rPr lang="en-US" sz="2499" dirty="0" err="1">
                <a:solidFill>
                  <a:srgbClr val="201D1E"/>
                </a:solidFill>
                <a:latin typeface="Open Sans"/>
              </a:rPr>
              <a:t>trường</a:t>
            </a:r>
            <a:r>
              <a:rPr lang="en-US" sz="2499" dirty="0">
                <a:solidFill>
                  <a:srgbClr val="201D1E"/>
                </a:solidFill>
                <a:latin typeface="Open Sans"/>
              </a:rPr>
              <a:t>: </a:t>
            </a:r>
            <a:r>
              <a:rPr lang="en-US" sz="2499" dirty="0" err="1">
                <a:solidFill>
                  <a:srgbClr val="201D1E"/>
                </a:solidFill>
                <a:latin typeface="Open Sans"/>
              </a:rPr>
              <a:t>Thời</a:t>
            </a:r>
            <a:r>
              <a:rPr lang="en-US" sz="2499" dirty="0">
                <a:solidFill>
                  <a:srgbClr val="201D1E"/>
                </a:solidFill>
                <a:latin typeface="Open Sans"/>
              </a:rPr>
              <a:t> </a:t>
            </a:r>
            <a:r>
              <a:rPr lang="en-US" sz="2499" dirty="0" err="1">
                <a:solidFill>
                  <a:srgbClr val="201D1E"/>
                </a:solidFill>
                <a:latin typeface="Open Sans"/>
              </a:rPr>
              <a:t>gian</a:t>
            </a:r>
            <a:r>
              <a:rPr lang="en-US" sz="2499" dirty="0">
                <a:solidFill>
                  <a:srgbClr val="201D1E"/>
                </a:solidFill>
                <a:latin typeface="Open Sans"/>
              </a:rPr>
              <a:t> </a:t>
            </a:r>
            <a:r>
              <a:rPr lang="en-US" sz="2499" dirty="0" err="1">
                <a:solidFill>
                  <a:srgbClr val="201D1E"/>
                </a:solidFill>
                <a:latin typeface="Open Sans"/>
              </a:rPr>
              <a:t>tài</a:t>
            </a:r>
            <a:r>
              <a:rPr lang="en-US" sz="2499" dirty="0">
                <a:solidFill>
                  <a:srgbClr val="201D1E"/>
                </a:solidFill>
                <a:latin typeface="Open Sans"/>
              </a:rPr>
              <a:t> </a:t>
            </a:r>
            <a:r>
              <a:rPr lang="en-US" sz="2499" dirty="0" err="1">
                <a:solidFill>
                  <a:srgbClr val="201D1E"/>
                </a:solidFill>
                <a:latin typeface="Open Sans"/>
              </a:rPr>
              <a:t>khoản</a:t>
            </a:r>
            <a:r>
              <a:rPr lang="en-US" sz="2499" dirty="0">
                <a:solidFill>
                  <a:srgbClr val="201D1E"/>
                </a:solidFill>
                <a:latin typeface="Open Sans"/>
              </a:rPr>
              <a:t> </a:t>
            </a:r>
            <a:r>
              <a:rPr lang="en-US" sz="2499" dirty="0" err="1">
                <a:solidFill>
                  <a:srgbClr val="201D1E"/>
                </a:solidFill>
                <a:latin typeface="Open Sans"/>
              </a:rPr>
              <a:t>người</a:t>
            </a:r>
            <a:r>
              <a:rPr lang="en-US" sz="2499" dirty="0">
                <a:solidFill>
                  <a:srgbClr val="201D1E"/>
                </a:solidFill>
                <a:latin typeface="Open Sans"/>
              </a:rPr>
              <a:t> </a:t>
            </a:r>
            <a:r>
              <a:rPr lang="en-US" sz="2499" dirty="0" err="1">
                <a:solidFill>
                  <a:srgbClr val="201D1E"/>
                </a:solidFill>
                <a:latin typeface="Open Sans"/>
              </a:rPr>
              <a:t>gửi</a:t>
            </a:r>
            <a:r>
              <a:rPr lang="en-US" sz="2499" dirty="0">
                <a:solidFill>
                  <a:srgbClr val="201D1E"/>
                </a:solidFill>
                <a:latin typeface="Open Sans"/>
              </a:rPr>
              <a:t>, </a:t>
            </a:r>
            <a:r>
              <a:rPr lang="en-US" sz="2499" dirty="0" err="1">
                <a:solidFill>
                  <a:srgbClr val="201D1E"/>
                </a:solidFill>
                <a:latin typeface="Open Sans"/>
              </a:rPr>
              <a:t>tài</a:t>
            </a:r>
            <a:r>
              <a:rPr lang="en-US" sz="2499" dirty="0">
                <a:solidFill>
                  <a:srgbClr val="201D1E"/>
                </a:solidFill>
                <a:latin typeface="Open Sans"/>
              </a:rPr>
              <a:t> </a:t>
            </a:r>
            <a:r>
              <a:rPr lang="en-US" sz="2499" dirty="0" err="1">
                <a:solidFill>
                  <a:srgbClr val="201D1E"/>
                </a:solidFill>
                <a:latin typeface="Open Sans"/>
              </a:rPr>
              <a:t>khoản</a:t>
            </a:r>
            <a:r>
              <a:rPr lang="en-US" sz="2499" dirty="0">
                <a:solidFill>
                  <a:srgbClr val="201D1E"/>
                </a:solidFill>
                <a:latin typeface="Open Sans"/>
              </a:rPr>
              <a:t> </a:t>
            </a:r>
            <a:r>
              <a:rPr lang="en-US" sz="2499" dirty="0" err="1">
                <a:solidFill>
                  <a:srgbClr val="201D1E"/>
                </a:solidFill>
                <a:latin typeface="Open Sans"/>
              </a:rPr>
              <a:t>người</a:t>
            </a:r>
            <a:r>
              <a:rPr lang="en-US" sz="2499" dirty="0">
                <a:solidFill>
                  <a:srgbClr val="201D1E"/>
                </a:solidFill>
                <a:latin typeface="Open Sans"/>
              </a:rPr>
              <a:t> </a:t>
            </a:r>
            <a:r>
              <a:rPr lang="en-US" sz="2499" dirty="0" err="1">
                <a:solidFill>
                  <a:srgbClr val="201D1E"/>
                </a:solidFill>
                <a:latin typeface="Open Sans"/>
              </a:rPr>
              <a:t>nhận</a:t>
            </a:r>
            <a:r>
              <a:rPr lang="en-US" sz="2499" dirty="0">
                <a:solidFill>
                  <a:srgbClr val="201D1E"/>
                </a:solidFill>
                <a:latin typeface="Open Sans"/>
              </a:rPr>
              <a:t>, </a:t>
            </a:r>
            <a:r>
              <a:rPr lang="en-US" sz="2499" dirty="0" err="1">
                <a:solidFill>
                  <a:srgbClr val="201D1E"/>
                </a:solidFill>
                <a:latin typeface="Open Sans"/>
              </a:rPr>
              <a:t>ngân</a:t>
            </a:r>
            <a:r>
              <a:rPr lang="en-US" sz="2499" dirty="0">
                <a:solidFill>
                  <a:srgbClr val="201D1E"/>
                </a:solidFill>
                <a:latin typeface="Open Sans"/>
              </a:rPr>
              <a:t> </a:t>
            </a:r>
            <a:r>
              <a:rPr lang="en-US" sz="2499" dirty="0" err="1">
                <a:solidFill>
                  <a:srgbClr val="201D1E"/>
                </a:solidFill>
                <a:latin typeface="Open Sans"/>
              </a:rPr>
              <a:t>hàng</a:t>
            </a:r>
            <a:r>
              <a:rPr lang="en-US" sz="2499" dirty="0">
                <a:solidFill>
                  <a:srgbClr val="201D1E"/>
                </a:solidFill>
                <a:latin typeface="Open Sans"/>
              </a:rPr>
              <a:t> </a:t>
            </a:r>
            <a:r>
              <a:rPr lang="en-US" sz="2499" dirty="0" err="1">
                <a:solidFill>
                  <a:srgbClr val="201D1E"/>
                </a:solidFill>
                <a:latin typeface="Open Sans"/>
              </a:rPr>
              <a:t>gửi</a:t>
            </a:r>
            <a:r>
              <a:rPr lang="en-US" sz="2499" dirty="0">
                <a:solidFill>
                  <a:srgbClr val="201D1E"/>
                </a:solidFill>
                <a:latin typeface="Open Sans"/>
              </a:rPr>
              <a:t>, </a:t>
            </a:r>
            <a:r>
              <a:rPr lang="en-US" sz="2499" dirty="0" err="1">
                <a:solidFill>
                  <a:srgbClr val="201D1E"/>
                </a:solidFill>
                <a:latin typeface="Open Sans"/>
              </a:rPr>
              <a:t>ngân</a:t>
            </a:r>
            <a:r>
              <a:rPr lang="en-US" sz="2499" dirty="0">
                <a:solidFill>
                  <a:srgbClr val="201D1E"/>
                </a:solidFill>
                <a:latin typeface="Open Sans"/>
              </a:rPr>
              <a:t> </a:t>
            </a:r>
            <a:r>
              <a:rPr lang="en-US" sz="2499" dirty="0" err="1">
                <a:solidFill>
                  <a:srgbClr val="201D1E"/>
                </a:solidFill>
                <a:latin typeface="Open Sans"/>
              </a:rPr>
              <a:t>hàng</a:t>
            </a:r>
            <a:r>
              <a:rPr lang="en-US" sz="2499" dirty="0">
                <a:solidFill>
                  <a:srgbClr val="201D1E"/>
                </a:solidFill>
                <a:latin typeface="Open Sans"/>
              </a:rPr>
              <a:t> </a:t>
            </a:r>
            <a:r>
              <a:rPr lang="en-US" sz="2499" dirty="0" err="1">
                <a:solidFill>
                  <a:srgbClr val="201D1E"/>
                </a:solidFill>
                <a:latin typeface="Open Sans"/>
              </a:rPr>
              <a:t>nhận</a:t>
            </a:r>
            <a:r>
              <a:rPr lang="en-US" sz="2499" dirty="0">
                <a:solidFill>
                  <a:srgbClr val="201D1E"/>
                </a:solidFill>
                <a:latin typeface="Open Sans"/>
              </a:rPr>
              <a:t>, </a:t>
            </a:r>
            <a:r>
              <a:rPr lang="en-US" sz="2499" dirty="0" err="1">
                <a:solidFill>
                  <a:srgbClr val="201D1E"/>
                </a:solidFill>
                <a:latin typeface="Open Sans"/>
              </a:rPr>
              <a:t>hình</a:t>
            </a:r>
            <a:r>
              <a:rPr lang="en-US" sz="2499" dirty="0">
                <a:solidFill>
                  <a:srgbClr val="201D1E"/>
                </a:solidFill>
                <a:latin typeface="Open Sans"/>
              </a:rPr>
              <a:t> </a:t>
            </a:r>
            <a:r>
              <a:rPr lang="en-US" sz="2499" dirty="0" err="1">
                <a:solidFill>
                  <a:srgbClr val="201D1E"/>
                </a:solidFill>
                <a:latin typeface="Open Sans"/>
              </a:rPr>
              <a:t>thức</a:t>
            </a:r>
            <a:r>
              <a:rPr lang="en-US" sz="2499" dirty="0">
                <a:solidFill>
                  <a:srgbClr val="201D1E"/>
                </a:solidFill>
                <a:latin typeface="Open Sans"/>
              </a:rPr>
              <a:t> </a:t>
            </a:r>
            <a:r>
              <a:rPr lang="en-US" sz="2499" dirty="0" err="1">
                <a:solidFill>
                  <a:srgbClr val="201D1E"/>
                </a:solidFill>
                <a:latin typeface="Open Sans"/>
              </a:rPr>
              <a:t>thanh</a:t>
            </a:r>
            <a:r>
              <a:rPr lang="en-US" sz="2499" dirty="0">
                <a:solidFill>
                  <a:srgbClr val="201D1E"/>
                </a:solidFill>
                <a:latin typeface="Open Sans"/>
              </a:rPr>
              <a:t> </a:t>
            </a:r>
            <a:r>
              <a:rPr lang="en-US" sz="2499" dirty="0" err="1">
                <a:solidFill>
                  <a:srgbClr val="201D1E"/>
                </a:solidFill>
                <a:latin typeface="Open Sans"/>
              </a:rPr>
              <a:t>toán</a:t>
            </a:r>
            <a:r>
              <a:rPr lang="en-US" sz="2499" dirty="0">
                <a:solidFill>
                  <a:srgbClr val="201D1E"/>
                </a:solidFill>
                <a:latin typeface="Open Sans"/>
              </a:rPr>
              <a:t>, </a:t>
            </a:r>
            <a:r>
              <a:rPr lang="en-US" sz="2499" dirty="0" err="1">
                <a:solidFill>
                  <a:srgbClr val="201D1E"/>
                </a:solidFill>
                <a:latin typeface="Open Sans"/>
              </a:rPr>
              <a:t>loại</a:t>
            </a:r>
            <a:r>
              <a:rPr lang="en-US" sz="2499" dirty="0">
                <a:solidFill>
                  <a:srgbClr val="201D1E"/>
                </a:solidFill>
                <a:latin typeface="Open Sans"/>
              </a:rPr>
              <a:t> </a:t>
            </a:r>
            <a:r>
              <a:rPr lang="en-US" sz="2499" dirty="0" err="1">
                <a:solidFill>
                  <a:srgbClr val="201D1E"/>
                </a:solidFill>
                <a:latin typeface="Open Sans"/>
              </a:rPr>
              <a:t>tiền</a:t>
            </a:r>
            <a:r>
              <a:rPr lang="en-US" sz="2499" dirty="0">
                <a:solidFill>
                  <a:srgbClr val="201D1E"/>
                </a:solidFill>
                <a:latin typeface="Open Sans"/>
              </a:rPr>
              <a:t> </a:t>
            </a:r>
            <a:r>
              <a:rPr lang="en-US" sz="2499" dirty="0" err="1">
                <a:solidFill>
                  <a:srgbClr val="201D1E"/>
                </a:solidFill>
                <a:latin typeface="Open Sans"/>
              </a:rPr>
              <a:t>tệ</a:t>
            </a:r>
            <a:r>
              <a:rPr lang="en-US" sz="2499" dirty="0">
                <a:solidFill>
                  <a:srgbClr val="201D1E"/>
                </a:solidFill>
                <a:latin typeface="Open Sans"/>
              </a:rPr>
              <a:t>, v.v.</a:t>
            </a:r>
          </a:p>
        </p:txBody>
      </p:sp>
      <p:sp>
        <p:nvSpPr>
          <p:cNvPr id="13" name="TextBox 12">
            <a:extLst>
              <a:ext uri="{FF2B5EF4-FFF2-40B4-BE49-F238E27FC236}">
                <a16:creationId xmlns:a16="http://schemas.microsoft.com/office/drawing/2014/main" id="{353599FC-A052-F36B-7C09-2DC1B3B613D7}"/>
              </a:ext>
            </a:extLst>
          </p:cNvPr>
          <p:cNvSpPr txBox="1"/>
          <p:nvPr/>
        </p:nvSpPr>
        <p:spPr>
          <a:xfrm>
            <a:off x="1142577" y="3740236"/>
            <a:ext cx="1400908" cy="369332"/>
          </a:xfrm>
          <a:prstGeom prst="rect">
            <a:avLst/>
          </a:prstGeom>
          <a:noFill/>
        </p:spPr>
        <p:txBody>
          <a:bodyPr wrap="square">
            <a:spAutoFit/>
          </a:bodyPr>
          <a:lstStyle/>
          <a:p>
            <a:pPr algn="ctr"/>
            <a:r>
              <a:rPr lang="en-US" sz="1800" dirty="0" err="1">
                <a:solidFill>
                  <a:srgbClr val="000000"/>
                </a:solidFill>
                <a:latin typeface="Open Sans Italics"/>
              </a:rPr>
              <a:t>AMLworld</a:t>
            </a:r>
            <a:endParaRPr lang="vi-VN" dirty="0"/>
          </a:p>
        </p:txBody>
      </p:sp>
      <p:sp>
        <p:nvSpPr>
          <p:cNvPr id="14" name="TextBox 13">
            <a:extLst>
              <a:ext uri="{FF2B5EF4-FFF2-40B4-BE49-F238E27FC236}">
                <a16:creationId xmlns:a16="http://schemas.microsoft.com/office/drawing/2014/main" id="{A595A4AF-CA64-3BBD-9533-A9205220F839}"/>
              </a:ext>
            </a:extLst>
          </p:cNvPr>
          <p:cNvSpPr txBox="1"/>
          <p:nvPr/>
        </p:nvSpPr>
        <p:spPr>
          <a:xfrm>
            <a:off x="1142577" y="6039421"/>
            <a:ext cx="1400908" cy="369332"/>
          </a:xfrm>
          <a:prstGeom prst="rect">
            <a:avLst/>
          </a:prstGeom>
          <a:noFill/>
        </p:spPr>
        <p:txBody>
          <a:bodyPr wrap="square">
            <a:spAutoFit/>
          </a:bodyPr>
          <a:lstStyle/>
          <a:p>
            <a:pPr algn="ctr"/>
            <a:r>
              <a:rPr lang="en-US" sz="1800" dirty="0">
                <a:solidFill>
                  <a:srgbClr val="000000"/>
                </a:solidFill>
                <a:latin typeface="Open Sans Italics"/>
              </a:rPr>
              <a:t>SAML-D</a:t>
            </a:r>
            <a:endParaRPr lang="vi-VN" dirty="0"/>
          </a:p>
        </p:txBody>
      </p:sp>
    </p:spTree>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7530984" cy="10287000"/>
            <a:chOff x="0" y="0"/>
            <a:chExt cx="1983469" cy="2709333"/>
          </a:xfrm>
        </p:grpSpPr>
        <p:sp>
          <p:nvSpPr>
            <p:cNvPr id="3" name="Freeform 3"/>
            <p:cNvSpPr/>
            <p:nvPr/>
          </p:nvSpPr>
          <p:spPr>
            <a:xfrm>
              <a:off x="0" y="0"/>
              <a:ext cx="1983469" cy="2709333"/>
            </a:xfrm>
            <a:custGeom>
              <a:avLst/>
              <a:gdLst/>
              <a:ahLst/>
              <a:cxnLst/>
              <a:rect l="l" t="t" r="r" b="b"/>
              <a:pathLst>
                <a:path w="1983469" h="2709333">
                  <a:moveTo>
                    <a:pt x="0" y="0"/>
                  </a:moveTo>
                  <a:lnTo>
                    <a:pt x="1983469" y="0"/>
                  </a:lnTo>
                  <a:lnTo>
                    <a:pt x="1983469" y="2709333"/>
                  </a:lnTo>
                  <a:lnTo>
                    <a:pt x="0" y="2709333"/>
                  </a:lnTo>
                  <a:close/>
                </a:path>
              </a:pathLst>
            </a:custGeom>
            <a:solidFill>
              <a:srgbClr val="0345E4"/>
            </a:solidFill>
          </p:spPr>
          <p:txBody>
            <a:bodyPr/>
            <a:lstStyle/>
            <a:p>
              <a:endParaRPr lang="vi-VN"/>
            </a:p>
          </p:txBody>
        </p:sp>
        <p:sp>
          <p:nvSpPr>
            <p:cNvPr id="4" name="TextBox 4"/>
            <p:cNvSpPr txBox="1"/>
            <p:nvPr/>
          </p:nvSpPr>
          <p:spPr>
            <a:xfrm>
              <a:off x="0" y="-38100"/>
              <a:ext cx="1983469" cy="2747433"/>
            </a:xfrm>
            <a:prstGeom prst="rect">
              <a:avLst/>
            </a:prstGeom>
          </p:spPr>
          <p:txBody>
            <a:bodyPr lIns="50800" tIns="50800" rIns="50800" bIns="50800" rtlCol="0" anchor="ctr"/>
            <a:lstStyle/>
            <a:p>
              <a:pPr algn="ctr">
                <a:lnSpc>
                  <a:spcPts val="2520"/>
                </a:lnSpc>
              </a:pPr>
              <a:endParaRPr/>
            </a:p>
          </p:txBody>
        </p:sp>
      </p:grpSp>
      <p:grpSp>
        <p:nvGrpSpPr>
          <p:cNvPr id="5" name="Group 5"/>
          <p:cNvGrpSpPr/>
          <p:nvPr/>
        </p:nvGrpSpPr>
        <p:grpSpPr>
          <a:xfrm>
            <a:off x="16444969" y="-1235340"/>
            <a:ext cx="3277467" cy="327746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graphicFrame>
        <p:nvGraphicFramePr>
          <p:cNvPr id="8" name="Table 8"/>
          <p:cNvGraphicFramePr>
            <a:graphicFrameLocks noGrp="1"/>
          </p:cNvGraphicFramePr>
          <p:nvPr/>
        </p:nvGraphicFramePr>
        <p:xfrm>
          <a:off x="8769833" y="1746577"/>
          <a:ext cx="7422357" cy="2835275"/>
        </p:xfrm>
        <a:graphic>
          <a:graphicData uri="http://schemas.openxmlformats.org/drawingml/2006/table">
            <a:tbl>
              <a:tblPr/>
              <a:tblGrid>
                <a:gridCol w="5641471">
                  <a:extLst>
                    <a:ext uri="{9D8B030D-6E8A-4147-A177-3AD203B41FA5}">
                      <a16:colId xmlns:a16="http://schemas.microsoft.com/office/drawing/2014/main" val="20000"/>
                    </a:ext>
                  </a:extLst>
                </a:gridCol>
                <a:gridCol w="1780886">
                  <a:extLst>
                    <a:ext uri="{9D8B030D-6E8A-4147-A177-3AD203B41FA5}">
                      <a16:colId xmlns:a16="http://schemas.microsoft.com/office/drawing/2014/main" val="20001"/>
                    </a:ext>
                  </a:extLst>
                </a:gridCol>
              </a:tblGrid>
              <a:tr h="978234">
                <a:tc>
                  <a:txBody>
                    <a:bodyPr/>
                    <a:lstStyle/>
                    <a:p>
                      <a:pPr algn="l">
                        <a:lnSpc>
                          <a:spcPts val="2820"/>
                        </a:lnSpc>
                        <a:defRPr/>
                      </a:pPr>
                      <a:r>
                        <a:rPr lang="en-US" sz="2000">
                          <a:solidFill>
                            <a:srgbClr val="000000"/>
                          </a:solidFill>
                          <a:latin typeface="Garet"/>
                        </a:rPr>
                        <a:t>Số lượng giao dịch rửa tiền</a:t>
                      </a:r>
                      <a:endParaRPr lang="en-US" sz="1100"/>
                    </a:p>
                  </a:txBody>
                  <a:tcPr marL="85725" marR="85725" marT="85725" marB="857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3120"/>
                        </a:lnSpc>
                        <a:defRPr/>
                      </a:pPr>
                      <a:r>
                        <a:rPr lang="en-US" sz="2000">
                          <a:solidFill>
                            <a:srgbClr val="000000"/>
                          </a:solidFill>
                          <a:latin typeface="Garet"/>
                        </a:rPr>
                        <a:t>  5177</a:t>
                      </a:r>
                      <a:endParaRPr lang="en-US" sz="1100"/>
                    </a:p>
                  </a:txBody>
                  <a:tcPr marL="85725" marR="85725" marT="85725" marB="857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857041">
                <a:tc>
                  <a:txBody>
                    <a:bodyPr/>
                    <a:lstStyle/>
                    <a:p>
                      <a:pPr algn="l">
                        <a:lnSpc>
                          <a:spcPts val="2800"/>
                        </a:lnSpc>
                        <a:defRPr/>
                      </a:pPr>
                      <a:r>
                        <a:rPr lang="en-US" sz="2000">
                          <a:solidFill>
                            <a:srgbClr val="000000"/>
                          </a:solidFill>
                          <a:latin typeface="Garet"/>
                        </a:rPr>
                        <a:t>Số lượng giao dịch bình thường</a:t>
                      </a:r>
                      <a:endParaRPr lang="en-US" sz="1100"/>
                    </a:p>
                    <a:p>
                      <a:pPr algn="l">
                        <a:lnSpc>
                          <a:spcPts val="2800"/>
                        </a:lnSpc>
                      </a:pPr>
                      <a:endParaRPr lang="en-US" sz="1100"/>
                    </a:p>
                  </a:txBody>
                  <a:tcPr marL="85725" marR="85725" marT="85725" marB="857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800"/>
                        </a:lnSpc>
                        <a:defRPr/>
                      </a:pPr>
                      <a:endParaRPr lang="en-US" sz="1100"/>
                    </a:p>
                    <a:p>
                      <a:pPr algn="l">
                        <a:lnSpc>
                          <a:spcPts val="2800"/>
                        </a:lnSpc>
                      </a:pPr>
                      <a:r>
                        <a:rPr lang="en-US" sz="2000">
                          <a:solidFill>
                            <a:srgbClr val="000000"/>
                          </a:solidFill>
                          <a:latin typeface="Garet"/>
                        </a:rPr>
                        <a:t>  5073168</a:t>
                      </a:r>
                    </a:p>
                    <a:p>
                      <a:pPr algn="l">
                        <a:lnSpc>
                          <a:spcPts val="2800"/>
                        </a:lnSpc>
                      </a:pPr>
                      <a:r>
                        <a:rPr lang="en-US" sz="2000">
                          <a:solidFill>
                            <a:srgbClr val="000000"/>
                          </a:solidFill>
                          <a:latin typeface="Garet"/>
                        </a:rPr>
                        <a:t>  </a:t>
                      </a:r>
                    </a:p>
                  </a:txBody>
                  <a:tcPr marL="85725" marR="85725" marT="85725" marB="857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graphicFrame>
        <p:nvGraphicFramePr>
          <p:cNvPr id="9" name="Table 9"/>
          <p:cNvGraphicFramePr>
            <a:graphicFrameLocks noGrp="1"/>
          </p:cNvGraphicFramePr>
          <p:nvPr/>
        </p:nvGraphicFramePr>
        <p:xfrm>
          <a:off x="8769833" y="5852267"/>
          <a:ext cx="7422357" cy="2832100"/>
        </p:xfrm>
        <a:graphic>
          <a:graphicData uri="http://schemas.openxmlformats.org/drawingml/2006/table">
            <a:tbl>
              <a:tblPr/>
              <a:tblGrid>
                <a:gridCol w="5641471">
                  <a:extLst>
                    <a:ext uri="{9D8B030D-6E8A-4147-A177-3AD203B41FA5}">
                      <a16:colId xmlns:a16="http://schemas.microsoft.com/office/drawing/2014/main" val="20000"/>
                    </a:ext>
                  </a:extLst>
                </a:gridCol>
                <a:gridCol w="1780886">
                  <a:extLst>
                    <a:ext uri="{9D8B030D-6E8A-4147-A177-3AD203B41FA5}">
                      <a16:colId xmlns:a16="http://schemas.microsoft.com/office/drawing/2014/main" val="20001"/>
                    </a:ext>
                  </a:extLst>
                </a:gridCol>
              </a:tblGrid>
              <a:tr h="1420861">
                <a:tc>
                  <a:txBody>
                    <a:bodyPr/>
                    <a:lstStyle/>
                    <a:p>
                      <a:pPr algn="l">
                        <a:lnSpc>
                          <a:spcPts val="2820"/>
                        </a:lnSpc>
                        <a:defRPr/>
                      </a:pPr>
                      <a:r>
                        <a:rPr lang="en-US" sz="2000">
                          <a:solidFill>
                            <a:srgbClr val="000000"/>
                          </a:solidFill>
                          <a:latin typeface="Garet"/>
                        </a:rPr>
                        <a:t>Số lượng giao dịch rửa tiền</a:t>
                      </a:r>
                      <a:endParaRPr lang="en-US" sz="1100"/>
                    </a:p>
                  </a:txBody>
                  <a:tcPr marL="123825" marR="123825" marT="123825" marB="1238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Garet"/>
                        </a:rPr>
                        <a:t>9873</a:t>
                      </a:r>
                      <a:endParaRPr lang="en-US" sz="1100"/>
                    </a:p>
                  </a:txBody>
                  <a:tcPr marL="123825" marR="123825" marT="123825" marB="1238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411239">
                <a:tc>
                  <a:txBody>
                    <a:bodyPr/>
                    <a:lstStyle/>
                    <a:p>
                      <a:pPr algn="l">
                        <a:lnSpc>
                          <a:spcPts val="2800"/>
                        </a:lnSpc>
                        <a:defRPr/>
                      </a:pPr>
                      <a:r>
                        <a:rPr lang="en-US" sz="2000">
                          <a:solidFill>
                            <a:srgbClr val="000000"/>
                          </a:solidFill>
                          <a:latin typeface="Garet"/>
                        </a:rPr>
                        <a:t>Số lượng giao dịch bình thường</a:t>
                      </a:r>
                      <a:endParaRPr lang="en-US" sz="1100"/>
                    </a:p>
                    <a:p>
                      <a:pPr algn="l">
                        <a:lnSpc>
                          <a:spcPts val="2800"/>
                        </a:lnSpc>
                      </a:pPr>
                      <a:endParaRPr lang="en-US" sz="1100"/>
                    </a:p>
                  </a:txBody>
                  <a:tcPr marL="123825" marR="123825" marT="123825" marB="1238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Garet"/>
                        </a:rPr>
                        <a:t>9494979</a:t>
                      </a:r>
                      <a:endParaRPr lang="en-US" sz="1100"/>
                    </a:p>
                  </a:txBody>
                  <a:tcPr marL="123825" marR="123825" marT="123825" marB="123825"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10" name="TextBox 10"/>
          <p:cNvSpPr txBox="1"/>
          <p:nvPr/>
        </p:nvSpPr>
        <p:spPr>
          <a:xfrm>
            <a:off x="1035356" y="3171834"/>
            <a:ext cx="6622017" cy="820609"/>
          </a:xfrm>
          <a:prstGeom prst="rect">
            <a:avLst/>
          </a:prstGeom>
        </p:spPr>
        <p:txBody>
          <a:bodyPr wrap="square" lIns="0" tIns="0" rIns="0" bIns="0" rtlCol="0" anchor="t">
            <a:spAutoFit/>
          </a:bodyPr>
          <a:lstStyle/>
          <a:p>
            <a:pPr algn="l">
              <a:lnSpc>
                <a:spcPts val="6999"/>
              </a:lnSpc>
            </a:pPr>
            <a:r>
              <a:rPr lang="en-US" sz="4999" spc="99" dirty="0" err="1">
                <a:solidFill>
                  <a:srgbClr val="FFFFFF"/>
                </a:solidFill>
                <a:latin typeface="Public Sans Bold" panose="020B0604020202020204" charset="0"/>
              </a:rPr>
              <a:t>Dữ</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liệu</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nghiên</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cứu</a:t>
            </a:r>
            <a:endParaRPr lang="en-US" sz="4999" spc="99" dirty="0">
              <a:solidFill>
                <a:srgbClr val="FFFFFF"/>
              </a:solidFill>
              <a:latin typeface="Public Sans Bold" panose="020B0604020202020204" charset="0"/>
            </a:endParaRPr>
          </a:p>
        </p:txBody>
      </p:sp>
      <p:sp>
        <p:nvSpPr>
          <p:cNvPr id="11" name="TextBox 11"/>
          <p:cNvSpPr txBox="1"/>
          <p:nvPr/>
        </p:nvSpPr>
        <p:spPr>
          <a:xfrm>
            <a:off x="1378983" y="4379067"/>
            <a:ext cx="5345832" cy="2889250"/>
          </a:xfrm>
          <a:prstGeom prst="rect">
            <a:avLst/>
          </a:prstGeom>
        </p:spPr>
        <p:txBody>
          <a:bodyPr lIns="0" tIns="0" rIns="0" bIns="0" rtlCol="0" anchor="t">
            <a:spAutoFit/>
          </a:bodyPr>
          <a:lstStyle/>
          <a:p>
            <a:pPr marL="0" lvl="0" indent="0" algn="just">
              <a:lnSpc>
                <a:spcPts val="3874"/>
              </a:lnSpc>
            </a:pPr>
            <a:r>
              <a:rPr lang="en-US" sz="2499" dirty="0" err="1">
                <a:solidFill>
                  <a:srgbClr val="FFFFFF"/>
                </a:solidFill>
                <a:latin typeface="Open Sans"/>
              </a:rPr>
              <a:t>Cả</a:t>
            </a:r>
            <a:r>
              <a:rPr lang="en-US" sz="2499" dirty="0">
                <a:solidFill>
                  <a:srgbClr val="FFFFFF"/>
                </a:solidFill>
                <a:latin typeface="Open Sans"/>
              </a:rPr>
              <a:t> 2 </a:t>
            </a:r>
            <a:r>
              <a:rPr lang="en-US" sz="2499" dirty="0" err="1">
                <a:solidFill>
                  <a:srgbClr val="FFFFFF"/>
                </a:solidFill>
                <a:latin typeface="Open Sans"/>
              </a:rPr>
              <a:t>bộ</a:t>
            </a:r>
            <a:r>
              <a:rPr lang="en-US" sz="2499" dirty="0">
                <a:solidFill>
                  <a:srgbClr val="FFFFFF"/>
                </a:solidFill>
                <a:latin typeface="Open Sans"/>
              </a:rPr>
              <a:t> </a:t>
            </a:r>
            <a:r>
              <a:rPr lang="en-US" sz="2499" dirty="0" err="1">
                <a:solidFill>
                  <a:srgbClr val="FFFFFF"/>
                </a:solidFill>
                <a:latin typeface="Open Sans"/>
              </a:rPr>
              <a:t>dữ</a:t>
            </a:r>
            <a:r>
              <a:rPr lang="en-US" sz="2499" dirty="0">
                <a:solidFill>
                  <a:srgbClr val="FFFFFF"/>
                </a:solidFill>
                <a:latin typeface="Open Sans"/>
              </a:rPr>
              <a:t> </a:t>
            </a:r>
            <a:r>
              <a:rPr lang="en-US" sz="2499" dirty="0" err="1">
                <a:solidFill>
                  <a:srgbClr val="FFFFFF"/>
                </a:solidFill>
                <a:latin typeface="Open Sans"/>
              </a:rPr>
              <a:t>liệu</a:t>
            </a:r>
            <a:r>
              <a:rPr lang="en-US" sz="2499" dirty="0">
                <a:solidFill>
                  <a:srgbClr val="FFFFFF"/>
                </a:solidFill>
                <a:latin typeface="Open Sans"/>
              </a:rPr>
              <a:t> </a:t>
            </a:r>
            <a:r>
              <a:rPr lang="en-US" sz="2499" dirty="0" err="1">
                <a:solidFill>
                  <a:srgbClr val="FFFFFF"/>
                </a:solidFill>
                <a:latin typeface="Open Sans"/>
              </a:rPr>
              <a:t>đều</a:t>
            </a:r>
            <a:r>
              <a:rPr lang="en-US" sz="2499" dirty="0">
                <a:solidFill>
                  <a:srgbClr val="FFFFFF"/>
                </a:solidFill>
                <a:latin typeface="Open Sans"/>
              </a:rPr>
              <a:t> </a:t>
            </a:r>
            <a:r>
              <a:rPr lang="en-US" sz="2499" dirty="0" err="1">
                <a:solidFill>
                  <a:srgbClr val="FFFFFF"/>
                </a:solidFill>
                <a:latin typeface="Open Sans"/>
              </a:rPr>
              <a:t>có</a:t>
            </a:r>
            <a:r>
              <a:rPr lang="en-US" sz="2499" dirty="0">
                <a:solidFill>
                  <a:srgbClr val="FFFFFF"/>
                </a:solidFill>
                <a:latin typeface="Open Sans"/>
              </a:rPr>
              <a:t> </a:t>
            </a:r>
            <a:r>
              <a:rPr lang="en-US" sz="2499" dirty="0" err="1">
                <a:solidFill>
                  <a:srgbClr val="FFFFFF"/>
                </a:solidFill>
                <a:latin typeface="Open Sans"/>
              </a:rPr>
              <a:t>cách</a:t>
            </a:r>
            <a:r>
              <a:rPr lang="en-US" sz="2499" dirty="0">
                <a:solidFill>
                  <a:srgbClr val="FFFFFF"/>
                </a:solidFill>
                <a:latin typeface="Open Sans"/>
              </a:rPr>
              <a:t> </a:t>
            </a:r>
            <a:r>
              <a:rPr lang="en-US" sz="2499" dirty="0" err="1">
                <a:solidFill>
                  <a:srgbClr val="FFFFFF"/>
                </a:solidFill>
                <a:latin typeface="Open Sans"/>
              </a:rPr>
              <a:t>tiếp</a:t>
            </a:r>
            <a:r>
              <a:rPr lang="en-US" sz="2499" dirty="0">
                <a:solidFill>
                  <a:srgbClr val="FFFFFF"/>
                </a:solidFill>
                <a:latin typeface="Open Sans"/>
              </a:rPr>
              <a:t> </a:t>
            </a:r>
            <a:r>
              <a:rPr lang="en-US" sz="2499" dirty="0" err="1">
                <a:solidFill>
                  <a:srgbClr val="FFFFFF"/>
                </a:solidFill>
                <a:latin typeface="Open Sans"/>
              </a:rPr>
              <a:t>cận</a:t>
            </a:r>
            <a:r>
              <a:rPr lang="en-US" sz="2499" dirty="0">
                <a:solidFill>
                  <a:srgbClr val="FFFFFF"/>
                </a:solidFill>
                <a:latin typeface="Open Sans"/>
              </a:rPr>
              <a:t> </a:t>
            </a:r>
            <a:r>
              <a:rPr lang="en-US" sz="2499" dirty="0" err="1">
                <a:solidFill>
                  <a:srgbClr val="FFFFFF"/>
                </a:solidFill>
                <a:latin typeface="Open Sans"/>
              </a:rPr>
              <a:t>giám</a:t>
            </a:r>
            <a:r>
              <a:rPr lang="en-US" sz="2499" dirty="0">
                <a:solidFill>
                  <a:srgbClr val="FFFFFF"/>
                </a:solidFill>
                <a:latin typeface="Open Sans"/>
              </a:rPr>
              <a:t> </a:t>
            </a:r>
            <a:r>
              <a:rPr lang="en-US" sz="2499" dirty="0" err="1">
                <a:solidFill>
                  <a:srgbClr val="FFFFFF"/>
                </a:solidFill>
                <a:latin typeface="Open Sans"/>
              </a:rPr>
              <a:t>sát</a:t>
            </a:r>
            <a:r>
              <a:rPr lang="en-US" sz="2499" dirty="0">
                <a:solidFill>
                  <a:srgbClr val="FFFFFF"/>
                </a:solidFill>
                <a:latin typeface="Open Sans"/>
              </a:rPr>
              <a:t> </a:t>
            </a:r>
            <a:r>
              <a:rPr lang="en-US" sz="2499" dirty="0" err="1">
                <a:solidFill>
                  <a:srgbClr val="FFFFFF"/>
                </a:solidFill>
                <a:latin typeface="Open Sans"/>
              </a:rPr>
              <a:t>giao</a:t>
            </a:r>
            <a:r>
              <a:rPr lang="en-US" sz="2499" dirty="0">
                <a:solidFill>
                  <a:srgbClr val="FFFFFF"/>
                </a:solidFill>
                <a:latin typeface="Open Sans"/>
              </a:rPr>
              <a:t> </a:t>
            </a:r>
            <a:r>
              <a:rPr lang="en-US" sz="2499" dirty="0" err="1">
                <a:solidFill>
                  <a:srgbClr val="FFFFFF"/>
                </a:solidFill>
                <a:latin typeface="Open Sans"/>
              </a:rPr>
              <a:t>dịch</a:t>
            </a:r>
            <a:r>
              <a:rPr lang="en-US" sz="2499" dirty="0">
                <a:solidFill>
                  <a:srgbClr val="FFFFFF"/>
                </a:solidFill>
                <a:latin typeface="Open Sans"/>
              </a:rPr>
              <a:t> </a:t>
            </a:r>
            <a:r>
              <a:rPr lang="en-US" sz="2499" dirty="0" err="1">
                <a:solidFill>
                  <a:srgbClr val="FFFFFF"/>
                </a:solidFill>
                <a:latin typeface="Open Sans"/>
              </a:rPr>
              <a:t>gồm</a:t>
            </a:r>
            <a:r>
              <a:rPr lang="en-US" sz="2499" dirty="0">
                <a:solidFill>
                  <a:srgbClr val="FFFFFF"/>
                </a:solidFill>
                <a:latin typeface="Open Sans"/>
              </a:rPr>
              <a:t> </a:t>
            </a:r>
            <a:r>
              <a:rPr lang="en-US" sz="2499" dirty="0" err="1">
                <a:solidFill>
                  <a:srgbClr val="FFFFFF"/>
                </a:solidFill>
                <a:latin typeface="Open Sans"/>
              </a:rPr>
              <a:t>các</a:t>
            </a:r>
            <a:r>
              <a:rPr lang="en-US" sz="2499" dirty="0">
                <a:solidFill>
                  <a:srgbClr val="FFFFFF"/>
                </a:solidFill>
                <a:latin typeface="Open Sans"/>
              </a:rPr>
              <a:t> </a:t>
            </a:r>
            <a:r>
              <a:rPr lang="en-US" sz="2499" dirty="0" err="1">
                <a:solidFill>
                  <a:srgbClr val="FFFFFF"/>
                </a:solidFill>
                <a:latin typeface="Open Sans"/>
              </a:rPr>
              <a:t>trường</a:t>
            </a:r>
            <a:r>
              <a:rPr lang="en-US" sz="2499" dirty="0">
                <a:solidFill>
                  <a:srgbClr val="FFFFFF"/>
                </a:solidFill>
                <a:latin typeface="Open Sans"/>
              </a:rPr>
              <a:t>: </a:t>
            </a:r>
            <a:r>
              <a:rPr lang="en-US" sz="2499" dirty="0" err="1">
                <a:solidFill>
                  <a:srgbClr val="FFFFFF"/>
                </a:solidFill>
                <a:latin typeface="Open Sans"/>
              </a:rPr>
              <a:t>Thời</a:t>
            </a:r>
            <a:r>
              <a:rPr lang="en-US" sz="2499" dirty="0">
                <a:solidFill>
                  <a:srgbClr val="FFFFFF"/>
                </a:solidFill>
                <a:latin typeface="Open Sans"/>
              </a:rPr>
              <a:t> </a:t>
            </a:r>
            <a:r>
              <a:rPr lang="en-US" sz="2499" dirty="0" err="1">
                <a:solidFill>
                  <a:srgbClr val="FFFFFF"/>
                </a:solidFill>
                <a:latin typeface="Open Sans"/>
              </a:rPr>
              <a:t>gian</a:t>
            </a:r>
            <a:r>
              <a:rPr lang="en-US" sz="2499" dirty="0">
                <a:solidFill>
                  <a:srgbClr val="FFFFFF"/>
                </a:solidFill>
                <a:latin typeface="Open Sans"/>
              </a:rPr>
              <a:t> </a:t>
            </a:r>
            <a:r>
              <a:rPr lang="en-US" sz="2499" dirty="0" err="1">
                <a:solidFill>
                  <a:srgbClr val="FFFFFF"/>
                </a:solidFill>
                <a:latin typeface="Open Sans"/>
              </a:rPr>
              <a:t>tài</a:t>
            </a:r>
            <a:r>
              <a:rPr lang="en-US" sz="2499" dirty="0">
                <a:solidFill>
                  <a:srgbClr val="FFFFFF"/>
                </a:solidFill>
                <a:latin typeface="Open Sans"/>
              </a:rPr>
              <a:t> </a:t>
            </a:r>
            <a:r>
              <a:rPr lang="en-US" sz="2499" dirty="0" err="1">
                <a:solidFill>
                  <a:srgbClr val="FFFFFF"/>
                </a:solidFill>
                <a:latin typeface="Open Sans"/>
              </a:rPr>
              <a:t>khoản</a:t>
            </a:r>
            <a:r>
              <a:rPr lang="en-US" sz="2499" dirty="0">
                <a:solidFill>
                  <a:srgbClr val="FFFFFF"/>
                </a:solidFill>
                <a:latin typeface="Open Sans"/>
              </a:rPr>
              <a:t> </a:t>
            </a:r>
            <a:r>
              <a:rPr lang="en-US" sz="2499" dirty="0" err="1">
                <a:solidFill>
                  <a:srgbClr val="FFFFFF"/>
                </a:solidFill>
                <a:latin typeface="Open Sans"/>
              </a:rPr>
              <a:t>người</a:t>
            </a:r>
            <a:r>
              <a:rPr lang="en-US" sz="2499" dirty="0">
                <a:solidFill>
                  <a:srgbClr val="FFFFFF"/>
                </a:solidFill>
                <a:latin typeface="Open Sans"/>
              </a:rPr>
              <a:t> </a:t>
            </a:r>
            <a:r>
              <a:rPr lang="en-US" sz="2499" dirty="0" err="1">
                <a:solidFill>
                  <a:srgbClr val="FFFFFF"/>
                </a:solidFill>
                <a:latin typeface="Open Sans"/>
              </a:rPr>
              <a:t>gửi</a:t>
            </a:r>
            <a:r>
              <a:rPr lang="en-US" sz="2499" dirty="0">
                <a:solidFill>
                  <a:srgbClr val="FFFFFF"/>
                </a:solidFill>
                <a:latin typeface="Open Sans"/>
              </a:rPr>
              <a:t>, </a:t>
            </a:r>
            <a:r>
              <a:rPr lang="en-US" sz="2499" dirty="0" err="1">
                <a:solidFill>
                  <a:srgbClr val="FFFFFF"/>
                </a:solidFill>
                <a:latin typeface="Open Sans"/>
              </a:rPr>
              <a:t>tài</a:t>
            </a:r>
            <a:r>
              <a:rPr lang="en-US" sz="2499" dirty="0">
                <a:solidFill>
                  <a:srgbClr val="FFFFFF"/>
                </a:solidFill>
                <a:latin typeface="Open Sans"/>
              </a:rPr>
              <a:t> </a:t>
            </a:r>
            <a:r>
              <a:rPr lang="en-US" sz="2499" dirty="0" err="1">
                <a:solidFill>
                  <a:srgbClr val="FFFFFF"/>
                </a:solidFill>
                <a:latin typeface="Open Sans"/>
              </a:rPr>
              <a:t>khoản</a:t>
            </a:r>
            <a:r>
              <a:rPr lang="en-US" sz="2499" dirty="0">
                <a:solidFill>
                  <a:srgbClr val="FFFFFF"/>
                </a:solidFill>
                <a:latin typeface="Open Sans"/>
              </a:rPr>
              <a:t> </a:t>
            </a:r>
            <a:r>
              <a:rPr lang="en-US" sz="2499" dirty="0" err="1">
                <a:solidFill>
                  <a:srgbClr val="FFFFFF"/>
                </a:solidFill>
                <a:latin typeface="Open Sans"/>
              </a:rPr>
              <a:t>người</a:t>
            </a:r>
            <a:r>
              <a:rPr lang="en-US" sz="2499" dirty="0">
                <a:solidFill>
                  <a:srgbClr val="FFFFFF"/>
                </a:solidFill>
                <a:latin typeface="Open Sans"/>
              </a:rPr>
              <a:t> </a:t>
            </a:r>
            <a:r>
              <a:rPr lang="en-US" sz="2499" dirty="0" err="1">
                <a:solidFill>
                  <a:srgbClr val="FFFFFF"/>
                </a:solidFill>
                <a:latin typeface="Open Sans"/>
              </a:rPr>
              <a:t>nhận</a:t>
            </a:r>
            <a:r>
              <a:rPr lang="en-US" sz="2499" dirty="0">
                <a:solidFill>
                  <a:srgbClr val="FFFFFF"/>
                </a:solidFill>
                <a:latin typeface="Open Sans"/>
              </a:rPr>
              <a:t>, </a:t>
            </a:r>
            <a:r>
              <a:rPr lang="en-US" sz="2499" dirty="0" err="1">
                <a:solidFill>
                  <a:srgbClr val="FFFFFF"/>
                </a:solidFill>
                <a:latin typeface="Open Sans"/>
              </a:rPr>
              <a:t>ngân</a:t>
            </a:r>
            <a:r>
              <a:rPr lang="en-US" sz="2499" dirty="0">
                <a:solidFill>
                  <a:srgbClr val="FFFFFF"/>
                </a:solidFill>
                <a:latin typeface="Open Sans"/>
              </a:rPr>
              <a:t> </a:t>
            </a:r>
            <a:r>
              <a:rPr lang="en-US" sz="2499" dirty="0" err="1">
                <a:solidFill>
                  <a:srgbClr val="FFFFFF"/>
                </a:solidFill>
                <a:latin typeface="Open Sans"/>
              </a:rPr>
              <a:t>hàng</a:t>
            </a:r>
            <a:r>
              <a:rPr lang="en-US" sz="2499" dirty="0">
                <a:solidFill>
                  <a:srgbClr val="FFFFFF"/>
                </a:solidFill>
                <a:latin typeface="Open Sans"/>
              </a:rPr>
              <a:t> </a:t>
            </a:r>
            <a:r>
              <a:rPr lang="en-US" sz="2499" dirty="0" err="1">
                <a:solidFill>
                  <a:srgbClr val="FFFFFF"/>
                </a:solidFill>
                <a:latin typeface="Open Sans"/>
              </a:rPr>
              <a:t>gửi</a:t>
            </a:r>
            <a:r>
              <a:rPr lang="en-US" sz="2499" dirty="0">
                <a:solidFill>
                  <a:srgbClr val="FFFFFF"/>
                </a:solidFill>
                <a:latin typeface="Open Sans"/>
              </a:rPr>
              <a:t>, </a:t>
            </a:r>
            <a:r>
              <a:rPr lang="en-US" sz="2499" dirty="0" err="1">
                <a:solidFill>
                  <a:srgbClr val="FFFFFF"/>
                </a:solidFill>
                <a:latin typeface="Open Sans"/>
              </a:rPr>
              <a:t>ngân</a:t>
            </a:r>
            <a:r>
              <a:rPr lang="en-US" sz="2499" dirty="0">
                <a:solidFill>
                  <a:srgbClr val="FFFFFF"/>
                </a:solidFill>
                <a:latin typeface="Open Sans"/>
              </a:rPr>
              <a:t> </a:t>
            </a:r>
            <a:r>
              <a:rPr lang="en-US" sz="2499" dirty="0" err="1">
                <a:solidFill>
                  <a:srgbClr val="FFFFFF"/>
                </a:solidFill>
                <a:latin typeface="Open Sans"/>
              </a:rPr>
              <a:t>hàng</a:t>
            </a:r>
            <a:r>
              <a:rPr lang="en-US" sz="2499" dirty="0">
                <a:solidFill>
                  <a:srgbClr val="FFFFFF"/>
                </a:solidFill>
                <a:latin typeface="Open Sans"/>
              </a:rPr>
              <a:t> </a:t>
            </a:r>
            <a:r>
              <a:rPr lang="en-US" sz="2499" dirty="0" err="1">
                <a:solidFill>
                  <a:srgbClr val="FFFFFF"/>
                </a:solidFill>
                <a:latin typeface="Open Sans"/>
              </a:rPr>
              <a:t>nhận</a:t>
            </a:r>
            <a:r>
              <a:rPr lang="en-US" sz="2499" dirty="0">
                <a:solidFill>
                  <a:srgbClr val="FFFFFF"/>
                </a:solidFill>
                <a:latin typeface="Open Sans"/>
              </a:rPr>
              <a:t>, </a:t>
            </a:r>
            <a:r>
              <a:rPr lang="en-US" sz="2499" dirty="0" err="1">
                <a:solidFill>
                  <a:srgbClr val="FFFFFF"/>
                </a:solidFill>
                <a:latin typeface="Open Sans"/>
              </a:rPr>
              <a:t>hình</a:t>
            </a:r>
            <a:r>
              <a:rPr lang="en-US" sz="2499" dirty="0">
                <a:solidFill>
                  <a:srgbClr val="FFFFFF"/>
                </a:solidFill>
                <a:latin typeface="Open Sans"/>
              </a:rPr>
              <a:t> </a:t>
            </a:r>
            <a:r>
              <a:rPr lang="en-US" sz="2499" dirty="0" err="1">
                <a:solidFill>
                  <a:srgbClr val="FFFFFF"/>
                </a:solidFill>
                <a:latin typeface="Open Sans"/>
              </a:rPr>
              <a:t>thức</a:t>
            </a:r>
            <a:r>
              <a:rPr lang="en-US" sz="2499" dirty="0">
                <a:solidFill>
                  <a:srgbClr val="FFFFFF"/>
                </a:solidFill>
                <a:latin typeface="Open Sans"/>
              </a:rPr>
              <a:t> </a:t>
            </a:r>
            <a:r>
              <a:rPr lang="en-US" sz="2499" dirty="0" err="1">
                <a:solidFill>
                  <a:srgbClr val="FFFFFF"/>
                </a:solidFill>
                <a:latin typeface="Open Sans"/>
              </a:rPr>
              <a:t>thanh</a:t>
            </a:r>
            <a:r>
              <a:rPr lang="en-US" sz="2499" dirty="0">
                <a:solidFill>
                  <a:srgbClr val="FFFFFF"/>
                </a:solidFill>
                <a:latin typeface="Open Sans"/>
              </a:rPr>
              <a:t> </a:t>
            </a:r>
            <a:r>
              <a:rPr lang="en-US" sz="2499" dirty="0" err="1">
                <a:solidFill>
                  <a:srgbClr val="FFFFFF"/>
                </a:solidFill>
                <a:latin typeface="Open Sans"/>
              </a:rPr>
              <a:t>toán</a:t>
            </a:r>
            <a:r>
              <a:rPr lang="en-US" sz="2499" dirty="0">
                <a:solidFill>
                  <a:srgbClr val="FFFFFF"/>
                </a:solidFill>
                <a:latin typeface="Open Sans"/>
              </a:rPr>
              <a:t>, </a:t>
            </a:r>
            <a:r>
              <a:rPr lang="en-US" sz="2499" dirty="0" err="1">
                <a:solidFill>
                  <a:srgbClr val="FFFFFF"/>
                </a:solidFill>
                <a:latin typeface="Open Sans"/>
              </a:rPr>
              <a:t>loại</a:t>
            </a:r>
            <a:r>
              <a:rPr lang="en-US" sz="2499" dirty="0">
                <a:solidFill>
                  <a:srgbClr val="FFFFFF"/>
                </a:solidFill>
                <a:latin typeface="Open Sans"/>
              </a:rPr>
              <a:t> </a:t>
            </a:r>
            <a:r>
              <a:rPr lang="en-US" sz="2499" dirty="0" err="1">
                <a:solidFill>
                  <a:srgbClr val="FFFFFF"/>
                </a:solidFill>
                <a:latin typeface="Open Sans"/>
              </a:rPr>
              <a:t>tiền</a:t>
            </a:r>
            <a:r>
              <a:rPr lang="en-US" sz="2499" dirty="0">
                <a:solidFill>
                  <a:srgbClr val="FFFFFF"/>
                </a:solidFill>
                <a:latin typeface="Open Sans"/>
              </a:rPr>
              <a:t> </a:t>
            </a:r>
            <a:r>
              <a:rPr lang="en-US" sz="2499" dirty="0" err="1">
                <a:solidFill>
                  <a:srgbClr val="FFFFFF"/>
                </a:solidFill>
                <a:latin typeface="Open Sans"/>
              </a:rPr>
              <a:t>tệ</a:t>
            </a:r>
            <a:r>
              <a:rPr lang="en-US" sz="2499" dirty="0">
                <a:solidFill>
                  <a:srgbClr val="FFFFFF"/>
                </a:solidFill>
                <a:latin typeface="Open Sans"/>
              </a:rPr>
              <a:t>, v.v.</a:t>
            </a:r>
          </a:p>
        </p:txBody>
      </p:sp>
      <p:sp>
        <p:nvSpPr>
          <p:cNvPr id="12" name="TextBox 12"/>
          <p:cNvSpPr txBox="1"/>
          <p:nvPr/>
        </p:nvSpPr>
        <p:spPr>
          <a:xfrm>
            <a:off x="8769833" y="1021608"/>
            <a:ext cx="7878174" cy="513715"/>
          </a:xfrm>
          <a:prstGeom prst="rect">
            <a:avLst/>
          </a:prstGeom>
        </p:spPr>
        <p:txBody>
          <a:bodyPr lIns="0" tIns="0" rIns="0" bIns="0" rtlCol="0" anchor="t">
            <a:spAutoFit/>
          </a:bodyPr>
          <a:lstStyle/>
          <a:p>
            <a:pPr marL="0" lvl="0" indent="0" algn="just">
              <a:lnSpc>
                <a:spcPts val="4339"/>
              </a:lnSpc>
            </a:pPr>
            <a:r>
              <a:rPr lang="en-US" sz="2799" dirty="0" err="1">
                <a:solidFill>
                  <a:srgbClr val="000000"/>
                </a:solidFill>
                <a:latin typeface="Open Sans Italics"/>
              </a:rPr>
              <a:t>Dữ</a:t>
            </a:r>
            <a:r>
              <a:rPr lang="en-US" sz="2799" dirty="0">
                <a:solidFill>
                  <a:srgbClr val="000000"/>
                </a:solidFill>
                <a:latin typeface="Open Sans Italics"/>
              </a:rPr>
              <a:t> </a:t>
            </a:r>
            <a:r>
              <a:rPr lang="en-US" sz="2799" dirty="0" err="1">
                <a:solidFill>
                  <a:srgbClr val="000000"/>
                </a:solidFill>
                <a:latin typeface="Open Sans Italics"/>
              </a:rPr>
              <a:t>liệu</a:t>
            </a:r>
            <a:r>
              <a:rPr lang="en-US" sz="2799" dirty="0">
                <a:solidFill>
                  <a:srgbClr val="000000"/>
                </a:solidFill>
                <a:latin typeface="Open Sans Italics"/>
              </a:rPr>
              <a:t> </a:t>
            </a:r>
            <a:r>
              <a:rPr lang="en-US" sz="2799" dirty="0" err="1">
                <a:solidFill>
                  <a:srgbClr val="000000"/>
                </a:solidFill>
                <a:latin typeface="Open Sans Italics"/>
              </a:rPr>
              <a:t>AMLworld</a:t>
            </a:r>
            <a:endParaRPr lang="en-US" sz="2799" dirty="0">
              <a:solidFill>
                <a:srgbClr val="000000"/>
              </a:solidFill>
              <a:latin typeface="Open Sans Italics"/>
            </a:endParaRPr>
          </a:p>
        </p:txBody>
      </p:sp>
      <p:sp>
        <p:nvSpPr>
          <p:cNvPr id="13" name="TextBox 13"/>
          <p:cNvSpPr txBox="1"/>
          <p:nvPr/>
        </p:nvSpPr>
        <p:spPr>
          <a:xfrm>
            <a:off x="8769833" y="5129002"/>
            <a:ext cx="7878174" cy="513715"/>
          </a:xfrm>
          <a:prstGeom prst="rect">
            <a:avLst/>
          </a:prstGeom>
        </p:spPr>
        <p:txBody>
          <a:bodyPr lIns="0" tIns="0" rIns="0" bIns="0" rtlCol="0" anchor="t">
            <a:spAutoFit/>
          </a:bodyPr>
          <a:lstStyle/>
          <a:p>
            <a:pPr marL="0" lvl="0" indent="0" algn="just">
              <a:lnSpc>
                <a:spcPts val="4339"/>
              </a:lnSpc>
            </a:pPr>
            <a:r>
              <a:rPr lang="en-US" sz="2799">
                <a:solidFill>
                  <a:srgbClr val="000000"/>
                </a:solidFill>
                <a:latin typeface="Open Sans Italics"/>
              </a:rPr>
              <a:t>Dữ liệu SAML-D</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239394"/>
            <a:chOff x="0" y="0"/>
            <a:chExt cx="4816593" cy="589799"/>
          </a:xfrm>
        </p:grpSpPr>
        <p:sp>
          <p:nvSpPr>
            <p:cNvPr id="3" name="Freeform 3"/>
            <p:cNvSpPr/>
            <p:nvPr/>
          </p:nvSpPr>
          <p:spPr>
            <a:xfrm>
              <a:off x="0" y="0"/>
              <a:ext cx="4816592" cy="589799"/>
            </a:xfrm>
            <a:custGeom>
              <a:avLst/>
              <a:gdLst/>
              <a:ahLst/>
              <a:cxnLst/>
              <a:rect l="l" t="t" r="r" b="b"/>
              <a:pathLst>
                <a:path w="4816592" h="589799">
                  <a:moveTo>
                    <a:pt x="0" y="0"/>
                  </a:moveTo>
                  <a:lnTo>
                    <a:pt x="4816592" y="0"/>
                  </a:lnTo>
                  <a:lnTo>
                    <a:pt x="4816592" y="589799"/>
                  </a:lnTo>
                  <a:lnTo>
                    <a:pt x="0" y="589799"/>
                  </a:lnTo>
                  <a:close/>
                </a:path>
              </a:pathLst>
            </a:custGeom>
            <a:solidFill>
              <a:srgbClr val="0345E4"/>
            </a:solidFill>
          </p:spPr>
          <p:txBody>
            <a:bodyPr/>
            <a:lstStyle/>
            <a:p>
              <a:endParaRPr lang="vi-VN"/>
            </a:p>
          </p:txBody>
        </p:sp>
        <p:sp>
          <p:nvSpPr>
            <p:cNvPr id="4" name="TextBox 4"/>
            <p:cNvSpPr txBox="1"/>
            <p:nvPr/>
          </p:nvSpPr>
          <p:spPr>
            <a:xfrm>
              <a:off x="0" y="-38100"/>
              <a:ext cx="4816593" cy="627899"/>
            </a:xfrm>
            <a:prstGeom prst="rect">
              <a:avLst/>
            </a:prstGeom>
          </p:spPr>
          <p:txBody>
            <a:bodyPr lIns="50800" tIns="50800" rIns="50800" bIns="50800" rtlCol="0" anchor="ctr"/>
            <a:lstStyle/>
            <a:p>
              <a:pPr algn="ctr">
                <a:lnSpc>
                  <a:spcPts val="2520"/>
                </a:lnSpc>
              </a:pPr>
              <a:endParaRPr/>
            </a:p>
          </p:txBody>
        </p:sp>
      </p:grpSp>
      <p:sp>
        <p:nvSpPr>
          <p:cNvPr id="5" name="Freeform 5"/>
          <p:cNvSpPr/>
          <p:nvPr/>
        </p:nvSpPr>
        <p:spPr>
          <a:xfrm>
            <a:off x="7650151" y="2239394"/>
            <a:ext cx="9609149" cy="6953244"/>
          </a:xfrm>
          <a:custGeom>
            <a:avLst/>
            <a:gdLst/>
            <a:ahLst/>
            <a:cxnLst/>
            <a:rect l="l" t="t" r="r" b="b"/>
            <a:pathLst>
              <a:path w="9609149" h="6953244">
                <a:moveTo>
                  <a:pt x="0" y="0"/>
                </a:moveTo>
                <a:lnTo>
                  <a:pt x="9609149" y="0"/>
                </a:lnTo>
                <a:lnTo>
                  <a:pt x="9609149" y="6953244"/>
                </a:lnTo>
                <a:lnTo>
                  <a:pt x="0" y="6953244"/>
                </a:lnTo>
                <a:lnTo>
                  <a:pt x="0" y="0"/>
                </a:lnTo>
                <a:close/>
              </a:path>
            </a:pathLst>
          </a:custGeom>
          <a:blipFill>
            <a:blip r:embed="rId3"/>
            <a:stretch>
              <a:fillRect l="-6490" r="-6490"/>
            </a:stretch>
          </a:blipFill>
        </p:spPr>
        <p:txBody>
          <a:bodyPr/>
          <a:lstStyle/>
          <a:p>
            <a:endParaRPr lang="vi-VN"/>
          </a:p>
        </p:txBody>
      </p:sp>
      <p:sp>
        <p:nvSpPr>
          <p:cNvPr id="6" name="Freeform 6"/>
          <p:cNvSpPr/>
          <p:nvPr/>
        </p:nvSpPr>
        <p:spPr>
          <a:xfrm>
            <a:off x="653651" y="5688965"/>
            <a:ext cx="1271483" cy="601065"/>
          </a:xfrm>
          <a:custGeom>
            <a:avLst/>
            <a:gdLst/>
            <a:ahLst/>
            <a:cxnLst/>
            <a:rect l="l" t="t" r="r" b="b"/>
            <a:pathLst>
              <a:path w="1271483" h="601065">
                <a:moveTo>
                  <a:pt x="0" y="0"/>
                </a:moveTo>
                <a:lnTo>
                  <a:pt x="1271483" y="0"/>
                </a:lnTo>
                <a:lnTo>
                  <a:pt x="1271483" y="601065"/>
                </a:lnTo>
                <a:lnTo>
                  <a:pt x="0" y="6010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7" name="TextBox 7"/>
          <p:cNvSpPr txBox="1"/>
          <p:nvPr/>
        </p:nvSpPr>
        <p:spPr>
          <a:xfrm>
            <a:off x="5156270" y="985680"/>
            <a:ext cx="7975455" cy="820609"/>
          </a:xfrm>
          <a:prstGeom prst="rect">
            <a:avLst/>
          </a:prstGeom>
        </p:spPr>
        <p:txBody>
          <a:bodyPr lIns="0" tIns="0" rIns="0" bIns="0" rtlCol="0" anchor="t">
            <a:spAutoFit/>
          </a:bodyPr>
          <a:lstStyle/>
          <a:p>
            <a:pPr algn="ctr">
              <a:lnSpc>
                <a:spcPts val="6999"/>
              </a:lnSpc>
            </a:pPr>
            <a:r>
              <a:rPr lang="en-US" sz="4999" spc="99" dirty="0" err="1">
                <a:solidFill>
                  <a:srgbClr val="FFFFFF"/>
                </a:solidFill>
                <a:latin typeface="Public Sans Bold" panose="020B0604020202020204" charset="0"/>
              </a:rPr>
              <a:t>Dữ</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liệu</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nghiên</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cứu</a:t>
            </a:r>
            <a:endParaRPr lang="en-US" sz="4999" spc="99" dirty="0">
              <a:solidFill>
                <a:srgbClr val="FFFFFF"/>
              </a:solidFill>
              <a:latin typeface="Public Sans Bold" panose="020B0604020202020204" charset="0"/>
            </a:endParaRPr>
          </a:p>
        </p:txBody>
      </p:sp>
      <p:sp>
        <p:nvSpPr>
          <p:cNvPr id="8" name="TextBox 8"/>
          <p:cNvSpPr txBox="1"/>
          <p:nvPr/>
        </p:nvSpPr>
        <p:spPr>
          <a:xfrm>
            <a:off x="2300183" y="4797266"/>
            <a:ext cx="6042352" cy="1582738"/>
          </a:xfrm>
          <a:prstGeom prst="rect">
            <a:avLst/>
          </a:prstGeom>
        </p:spPr>
        <p:txBody>
          <a:bodyPr lIns="0" tIns="0" rIns="0" bIns="0" rtlCol="0" anchor="t">
            <a:spAutoFit/>
          </a:bodyPr>
          <a:lstStyle/>
          <a:p>
            <a:pPr algn="just">
              <a:lnSpc>
                <a:spcPts val="4184"/>
              </a:lnSpc>
            </a:pPr>
            <a:endParaRPr/>
          </a:p>
          <a:p>
            <a:pPr marL="0" lvl="0" indent="0" algn="just">
              <a:lnSpc>
                <a:spcPts val="4339"/>
              </a:lnSpc>
            </a:pPr>
            <a:r>
              <a:rPr lang="en-US" sz="2799">
                <a:solidFill>
                  <a:srgbClr val="000000"/>
                </a:solidFill>
                <a:latin typeface="Open Sans Bold"/>
              </a:rPr>
              <a:t>Hiện tượng dữ liệu mất cân bằng (Imbalanced Datasets)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239394"/>
            <a:chOff x="0" y="0"/>
            <a:chExt cx="4816593" cy="589799"/>
          </a:xfrm>
        </p:grpSpPr>
        <p:sp>
          <p:nvSpPr>
            <p:cNvPr id="3" name="Freeform 3"/>
            <p:cNvSpPr/>
            <p:nvPr/>
          </p:nvSpPr>
          <p:spPr>
            <a:xfrm>
              <a:off x="0" y="0"/>
              <a:ext cx="4816592" cy="589799"/>
            </a:xfrm>
            <a:custGeom>
              <a:avLst/>
              <a:gdLst/>
              <a:ahLst/>
              <a:cxnLst/>
              <a:rect l="l" t="t" r="r" b="b"/>
              <a:pathLst>
                <a:path w="4816592" h="589799">
                  <a:moveTo>
                    <a:pt x="0" y="0"/>
                  </a:moveTo>
                  <a:lnTo>
                    <a:pt x="4816592" y="0"/>
                  </a:lnTo>
                  <a:lnTo>
                    <a:pt x="4816592" y="589799"/>
                  </a:lnTo>
                  <a:lnTo>
                    <a:pt x="0" y="589799"/>
                  </a:lnTo>
                  <a:close/>
                </a:path>
              </a:pathLst>
            </a:custGeom>
            <a:solidFill>
              <a:srgbClr val="0345E4"/>
            </a:solidFill>
          </p:spPr>
          <p:txBody>
            <a:bodyPr/>
            <a:lstStyle/>
            <a:p>
              <a:endParaRPr lang="vi-VN"/>
            </a:p>
          </p:txBody>
        </p:sp>
        <p:sp>
          <p:nvSpPr>
            <p:cNvPr id="4" name="TextBox 4"/>
            <p:cNvSpPr txBox="1"/>
            <p:nvPr/>
          </p:nvSpPr>
          <p:spPr>
            <a:xfrm>
              <a:off x="0" y="-38100"/>
              <a:ext cx="4816593" cy="627899"/>
            </a:xfrm>
            <a:prstGeom prst="rect">
              <a:avLst/>
            </a:prstGeom>
          </p:spPr>
          <p:txBody>
            <a:bodyPr lIns="50800" tIns="50800" rIns="50800" bIns="50800" rtlCol="0" anchor="ctr"/>
            <a:lstStyle/>
            <a:p>
              <a:pPr algn="ctr">
                <a:lnSpc>
                  <a:spcPts val="2520"/>
                </a:lnSpc>
              </a:pPr>
              <a:endParaRPr/>
            </a:p>
          </p:txBody>
        </p:sp>
      </p:grpSp>
      <p:sp>
        <p:nvSpPr>
          <p:cNvPr id="5" name="Freeform 5"/>
          <p:cNvSpPr/>
          <p:nvPr/>
        </p:nvSpPr>
        <p:spPr>
          <a:xfrm>
            <a:off x="750259" y="4523999"/>
            <a:ext cx="16525652" cy="5345911"/>
          </a:xfrm>
          <a:custGeom>
            <a:avLst/>
            <a:gdLst/>
            <a:ahLst/>
            <a:cxnLst/>
            <a:rect l="l" t="t" r="r" b="b"/>
            <a:pathLst>
              <a:path w="16525652" h="5345911">
                <a:moveTo>
                  <a:pt x="0" y="0"/>
                </a:moveTo>
                <a:lnTo>
                  <a:pt x="16525652" y="0"/>
                </a:lnTo>
                <a:lnTo>
                  <a:pt x="16525652" y="5345911"/>
                </a:lnTo>
                <a:lnTo>
                  <a:pt x="0" y="5345911"/>
                </a:lnTo>
                <a:lnTo>
                  <a:pt x="0" y="0"/>
                </a:lnTo>
                <a:close/>
              </a:path>
            </a:pathLst>
          </a:custGeom>
          <a:blipFill>
            <a:blip r:embed="rId3"/>
            <a:stretch>
              <a:fillRect/>
            </a:stretch>
          </a:blipFill>
        </p:spPr>
        <p:txBody>
          <a:bodyPr/>
          <a:lstStyle/>
          <a:p>
            <a:endParaRPr lang="vi-VN"/>
          </a:p>
        </p:txBody>
      </p:sp>
      <p:sp>
        <p:nvSpPr>
          <p:cNvPr id="6" name="TextBox 6"/>
          <p:cNvSpPr txBox="1"/>
          <p:nvPr/>
        </p:nvSpPr>
        <p:spPr>
          <a:xfrm>
            <a:off x="4751897" y="933450"/>
            <a:ext cx="9904280" cy="820609"/>
          </a:xfrm>
          <a:prstGeom prst="rect">
            <a:avLst/>
          </a:prstGeom>
        </p:spPr>
        <p:txBody>
          <a:bodyPr lIns="0" tIns="0" rIns="0" bIns="0" rtlCol="0" anchor="t">
            <a:spAutoFit/>
          </a:bodyPr>
          <a:lstStyle/>
          <a:p>
            <a:pPr algn="l">
              <a:lnSpc>
                <a:spcPts val="6999"/>
              </a:lnSpc>
            </a:pPr>
            <a:r>
              <a:rPr lang="en-US" sz="4999" spc="99" dirty="0" err="1">
                <a:solidFill>
                  <a:srgbClr val="FFFFFF"/>
                </a:solidFill>
                <a:latin typeface="Public Sans Bold" panose="020B0604020202020204" charset="0"/>
              </a:rPr>
              <a:t>Xử</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lý</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dữ</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liệu</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mất</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cân</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bằng</a:t>
            </a:r>
            <a:endParaRPr lang="en-US" sz="4999" spc="99" dirty="0">
              <a:solidFill>
                <a:srgbClr val="FFFFFF"/>
              </a:solidFill>
              <a:latin typeface="Public Sans Bold" panose="020B0604020202020204" charset="0"/>
            </a:endParaRPr>
          </a:p>
        </p:txBody>
      </p:sp>
      <p:sp>
        <p:nvSpPr>
          <p:cNvPr id="7" name="TextBox 7"/>
          <p:cNvSpPr txBox="1"/>
          <p:nvPr/>
        </p:nvSpPr>
        <p:spPr>
          <a:xfrm>
            <a:off x="1349800" y="2144144"/>
            <a:ext cx="7569337" cy="1039813"/>
          </a:xfrm>
          <a:prstGeom prst="rect">
            <a:avLst/>
          </a:prstGeom>
        </p:spPr>
        <p:txBody>
          <a:bodyPr lIns="0" tIns="0" rIns="0" bIns="0" rtlCol="0" anchor="t">
            <a:spAutoFit/>
          </a:bodyPr>
          <a:lstStyle/>
          <a:p>
            <a:pPr algn="just">
              <a:lnSpc>
                <a:spcPts val="4184"/>
              </a:lnSpc>
            </a:pPr>
            <a:endParaRPr/>
          </a:p>
          <a:p>
            <a:pPr marL="0" lvl="0" indent="0" algn="just">
              <a:lnSpc>
                <a:spcPts val="4339"/>
              </a:lnSpc>
            </a:pPr>
            <a:r>
              <a:rPr lang="en-US" sz="2799">
                <a:solidFill>
                  <a:srgbClr val="000000"/>
                </a:solidFill>
                <a:latin typeface="Open Sans Bold"/>
              </a:rPr>
              <a:t>Phương pháp giảm mẫu (UnderSampling)</a:t>
            </a:r>
          </a:p>
        </p:txBody>
      </p:sp>
      <p:sp>
        <p:nvSpPr>
          <p:cNvPr id="8" name="TextBox 8"/>
          <p:cNvSpPr txBox="1"/>
          <p:nvPr/>
        </p:nvSpPr>
        <p:spPr>
          <a:xfrm>
            <a:off x="1349800" y="3486767"/>
            <a:ext cx="7274656" cy="1431925"/>
          </a:xfrm>
          <a:prstGeom prst="rect">
            <a:avLst/>
          </a:prstGeom>
        </p:spPr>
        <p:txBody>
          <a:bodyPr lIns="0" tIns="0" rIns="0" bIns="0" rtlCol="0" anchor="t">
            <a:spAutoFit/>
          </a:bodyPr>
          <a:lstStyle/>
          <a:p>
            <a:pPr marL="0" lvl="0" indent="0" algn="just">
              <a:lnSpc>
                <a:spcPts val="3874"/>
              </a:lnSpc>
            </a:pPr>
            <a:r>
              <a:rPr lang="en-US" sz="2499">
                <a:solidFill>
                  <a:srgbClr val="000000"/>
                </a:solidFill>
                <a:latin typeface="Open Sans"/>
              </a:rPr>
              <a:t>Kỹ thuật xử lý dữ liệu loại bỏ các quan sát từ tập dữ liệu thuộc về lớp đa số để cân bằng phân phối giữa các lớp</a:t>
            </a:r>
          </a:p>
        </p:txBody>
      </p:sp>
      <p:sp>
        <p:nvSpPr>
          <p:cNvPr id="9" name="TextBox 9"/>
          <p:cNvSpPr txBox="1"/>
          <p:nvPr/>
        </p:nvSpPr>
        <p:spPr>
          <a:xfrm>
            <a:off x="9706574" y="2144144"/>
            <a:ext cx="7569337" cy="1039813"/>
          </a:xfrm>
          <a:prstGeom prst="rect">
            <a:avLst/>
          </a:prstGeom>
        </p:spPr>
        <p:txBody>
          <a:bodyPr lIns="0" tIns="0" rIns="0" bIns="0" rtlCol="0" anchor="t">
            <a:spAutoFit/>
          </a:bodyPr>
          <a:lstStyle/>
          <a:p>
            <a:pPr algn="just">
              <a:lnSpc>
                <a:spcPts val="4184"/>
              </a:lnSpc>
            </a:pPr>
            <a:endParaRPr/>
          </a:p>
          <a:p>
            <a:pPr marL="0" lvl="0" indent="0" algn="just">
              <a:lnSpc>
                <a:spcPts val="4339"/>
              </a:lnSpc>
            </a:pPr>
            <a:r>
              <a:rPr lang="en-US" sz="2799">
                <a:solidFill>
                  <a:srgbClr val="000000"/>
                </a:solidFill>
                <a:latin typeface="Open Sans Bold"/>
              </a:rPr>
              <a:t>Phương pháp tăng mẫu (OverSampling)</a:t>
            </a:r>
          </a:p>
        </p:txBody>
      </p:sp>
      <p:sp>
        <p:nvSpPr>
          <p:cNvPr id="10" name="TextBox 10"/>
          <p:cNvSpPr txBox="1"/>
          <p:nvPr/>
        </p:nvSpPr>
        <p:spPr>
          <a:xfrm>
            <a:off x="9706574" y="3486767"/>
            <a:ext cx="7274656" cy="1431925"/>
          </a:xfrm>
          <a:prstGeom prst="rect">
            <a:avLst/>
          </a:prstGeom>
        </p:spPr>
        <p:txBody>
          <a:bodyPr lIns="0" tIns="0" rIns="0" bIns="0" rtlCol="0" anchor="t">
            <a:spAutoFit/>
          </a:bodyPr>
          <a:lstStyle/>
          <a:p>
            <a:pPr marL="0" lvl="0" indent="0" algn="just">
              <a:lnSpc>
                <a:spcPts val="3874"/>
              </a:lnSpc>
            </a:pPr>
            <a:r>
              <a:rPr lang="en-US" sz="2499">
                <a:solidFill>
                  <a:srgbClr val="000000"/>
                </a:solidFill>
                <a:latin typeface="Open Sans"/>
              </a:rPr>
              <a:t>Kỹ thuật này hoạt động bằng cách tăng số lượng mẫu trong lớp thiểu số của tập dữ liệu để cân bằng hai lớp</a:t>
            </a:r>
          </a:p>
        </p:txBody>
      </p:sp>
      <p:sp>
        <p:nvSpPr>
          <p:cNvPr id="11" name="TextBox 11"/>
          <p:cNvSpPr txBox="1"/>
          <p:nvPr/>
        </p:nvSpPr>
        <p:spPr>
          <a:xfrm>
            <a:off x="8071360" y="9645120"/>
            <a:ext cx="2145280" cy="382904"/>
          </a:xfrm>
          <a:prstGeom prst="rect">
            <a:avLst/>
          </a:prstGeom>
        </p:spPr>
        <p:txBody>
          <a:bodyPr lIns="0" tIns="0" rIns="0" bIns="0" rtlCol="0" anchor="t">
            <a:spAutoFit/>
          </a:bodyPr>
          <a:lstStyle/>
          <a:p>
            <a:pPr marL="0" lvl="0" indent="0" algn="just">
              <a:lnSpc>
                <a:spcPts val="3255"/>
              </a:lnSpc>
            </a:pPr>
            <a:r>
              <a:rPr lang="en-US" sz="2100">
                <a:solidFill>
                  <a:srgbClr val="000000"/>
                </a:solidFill>
                <a:latin typeface="Open Sans Italics"/>
              </a:rPr>
              <a:t>(Nguồn website)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9144000" cy="10287000"/>
            <a:chOff x="0" y="0"/>
            <a:chExt cx="2408296" cy="2709333"/>
          </a:xfrm>
        </p:grpSpPr>
        <p:sp>
          <p:nvSpPr>
            <p:cNvPr id="3" name="Freeform 3"/>
            <p:cNvSpPr/>
            <p:nvPr/>
          </p:nvSpPr>
          <p:spPr>
            <a:xfrm>
              <a:off x="0" y="0"/>
              <a:ext cx="2408296" cy="2709333"/>
            </a:xfrm>
            <a:custGeom>
              <a:avLst/>
              <a:gdLst/>
              <a:ahLst/>
              <a:cxnLst/>
              <a:rect l="l" t="t" r="r" b="b"/>
              <a:pathLst>
                <a:path w="2408296" h="2709333">
                  <a:moveTo>
                    <a:pt x="0" y="0"/>
                  </a:moveTo>
                  <a:lnTo>
                    <a:pt x="2408296" y="0"/>
                  </a:lnTo>
                  <a:lnTo>
                    <a:pt x="2408296" y="2709333"/>
                  </a:lnTo>
                  <a:lnTo>
                    <a:pt x="0" y="2709333"/>
                  </a:lnTo>
                  <a:close/>
                </a:path>
              </a:pathLst>
            </a:custGeom>
            <a:solidFill>
              <a:srgbClr val="0345E4"/>
            </a:solidFill>
          </p:spPr>
          <p:txBody>
            <a:bodyPr/>
            <a:lstStyle/>
            <a:p>
              <a:endParaRPr lang="vi-VN"/>
            </a:p>
          </p:txBody>
        </p:sp>
        <p:sp>
          <p:nvSpPr>
            <p:cNvPr id="4" name="TextBox 4"/>
            <p:cNvSpPr txBox="1"/>
            <p:nvPr/>
          </p:nvSpPr>
          <p:spPr>
            <a:xfrm>
              <a:off x="0" y="-38100"/>
              <a:ext cx="2408296" cy="2747433"/>
            </a:xfrm>
            <a:prstGeom prst="rect">
              <a:avLst/>
            </a:prstGeom>
          </p:spPr>
          <p:txBody>
            <a:bodyPr lIns="50800" tIns="50800" rIns="50800" bIns="50800" rtlCol="0" anchor="ctr"/>
            <a:lstStyle/>
            <a:p>
              <a:pPr algn="ctr">
                <a:lnSpc>
                  <a:spcPts val="2520"/>
                </a:lnSpc>
              </a:pPr>
              <a:endParaRPr/>
            </a:p>
          </p:txBody>
        </p:sp>
      </p:grpSp>
      <p:grpSp>
        <p:nvGrpSpPr>
          <p:cNvPr id="5" name="Group 5"/>
          <p:cNvGrpSpPr/>
          <p:nvPr/>
        </p:nvGrpSpPr>
        <p:grpSpPr>
          <a:xfrm>
            <a:off x="16444969" y="-1235340"/>
            <a:ext cx="3277467" cy="3277467"/>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grpSp>
        <p:nvGrpSpPr>
          <p:cNvPr id="8" name="Group 8"/>
          <p:cNvGrpSpPr/>
          <p:nvPr/>
        </p:nvGrpSpPr>
        <p:grpSpPr>
          <a:xfrm>
            <a:off x="16597369" y="-1082940"/>
            <a:ext cx="3277467" cy="327746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txBody>
            <a:bodyPr/>
            <a:lstStyle/>
            <a:p>
              <a:endParaRPr lang="vi-VN"/>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520"/>
                </a:lnSpc>
              </a:pPr>
              <a:endParaRPr/>
            </a:p>
          </p:txBody>
        </p:sp>
      </p:grpSp>
      <p:graphicFrame>
        <p:nvGraphicFramePr>
          <p:cNvPr id="11" name="Table 11"/>
          <p:cNvGraphicFramePr>
            <a:graphicFrameLocks noGrp="1"/>
          </p:cNvGraphicFramePr>
          <p:nvPr/>
        </p:nvGraphicFramePr>
        <p:xfrm>
          <a:off x="944355" y="6397211"/>
          <a:ext cx="7844208" cy="2974976"/>
        </p:xfrm>
        <a:graphic>
          <a:graphicData uri="http://schemas.openxmlformats.org/drawingml/2006/table">
            <a:tbl>
              <a:tblPr/>
              <a:tblGrid>
                <a:gridCol w="1549411">
                  <a:extLst>
                    <a:ext uri="{9D8B030D-6E8A-4147-A177-3AD203B41FA5}">
                      <a16:colId xmlns:a16="http://schemas.microsoft.com/office/drawing/2014/main" val="20000"/>
                    </a:ext>
                  </a:extLst>
                </a:gridCol>
                <a:gridCol w="5013348">
                  <a:extLst>
                    <a:ext uri="{9D8B030D-6E8A-4147-A177-3AD203B41FA5}">
                      <a16:colId xmlns:a16="http://schemas.microsoft.com/office/drawing/2014/main" val="20001"/>
                    </a:ext>
                  </a:extLst>
                </a:gridCol>
                <a:gridCol w="1281449">
                  <a:extLst>
                    <a:ext uri="{9D8B030D-6E8A-4147-A177-3AD203B41FA5}">
                      <a16:colId xmlns:a16="http://schemas.microsoft.com/office/drawing/2014/main" val="20002"/>
                    </a:ext>
                  </a:extLst>
                </a:gridCol>
              </a:tblGrid>
              <a:tr h="1019442">
                <a:tc>
                  <a:txBody>
                    <a:bodyPr/>
                    <a:lstStyle/>
                    <a:p>
                      <a:pPr algn="l">
                        <a:lnSpc>
                          <a:spcPts val="2820"/>
                        </a:lnSpc>
                        <a:defRPr/>
                      </a:pPr>
                      <a:r>
                        <a:rPr lang="en-US" sz="2000">
                          <a:solidFill>
                            <a:srgbClr val="FFFFFF"/>
                          </a:solidFill>
                          <a:latin typeface="Garet"/>
                        </a:rPr>
                        <a:t>Tỷ lệ 1:1</a:t>
                      </a:r>
                      <a:endParaRPr lang="en-US" sz="1100"/>
                    </a:p>
                  </a:txBody>
                  <a:tcPr marL="104775" marR="104775" marT="104775" marB="1047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2820"/>
                        </a:lnSpc>
                        <a:defRPr/>
                      </a:pPr>
                      <a:r>
                        <a:rPr lang="en-US" sz="2000">
                          <a:solidFill>
                            <a:srgbClr val="FFFFFF"/>
                          </a:solidFill>
                          <a:latin typeface="Garet"/>
                        </a:rPr>
                        <a:t>Số lượng giao dịch rửa tiền và giao dịch bình thường</a:t>
                      </a:r>
                      <a:endParaRPr lang="en-US" sz="1100"/>
                    </a:p>
                  </a:txBody>
                  <a:tcPr marL="104775" marR="104775" marT="104775" marB="1047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3120"/>
                        </a:lnSpc>
                        <a:defRPr/>
                      </a:pPr>
                      <a:r>
                        <a:rPr lang="en-US" sz="2000">
                          <a:solidFill>
                            <a:srgbClr val="FFFFFF"/>
                          </a:solidFill>
                          <a:latin typeface="Garet"/>
                        </a:rPr>
                        <a:t>9873</a:t>
                      </a:r>
                      <a:endParaRPr lang="en-US" sz="1100"/>
                    </a:p>
                  </a:txBody>
                  <a:tcPr marL="104775" marR="104775" marT="104775" marB="1047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977767">
                <a:tc rowSpan="2">
                  <a:txBody>
                    <a:bodyPr/>
                    <a:lstStyle/>
                    <a:p>
                      <a:pPr algn="l">
                        <a:lnSpc>
                          <a:spcPts val="2800"/>
                        </a:lnSpc>
                        <a:defRPr/>
                      </a:pPr>
                      <a:r>
                        <a:rPr lang="en-US" sz="2000">
                          <a:solidFill>
                            <a:srgbClr val="FFFFFF"/>
                          </a:solidFill>
                          <a:latin typeface="Garet"/>
                        </a:rPr>
                        <a:t>Tỷ lệ 7:3</a:t>
                      </a:r>
                      <a:endParaRPr lang="en-US" sz="1100"/>
                    </a:p>
                  </a:txBody>
                  <a:tcPr marL="104775" marR="104775" marT="104775" marB="1047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2800"/>
                        </a:lnSpc>
                        <a:defRPr/>
                      </a:pPr>
                      <a:r>
                        <a:rPr lang="en-US" sz="2000">
                          <a:solidFill>
                            <a:srgbClr val="FFFFFF"/>
                          </a:solidFill>
                          <a:latin typeface="Garet"/>
                        </a:rPr>
                        <a:t>Số lượng giao dịch bình thường</a:t>
                      </a:r>
                      <a:endParaRPr lang="en-US" sz="1100"/>
                    </a:p>
                  </a:txBody>
                  <a:tcPr marL="104775" marR="104775" marT="104775" marB="1047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2800"/>
                        </a:lnSpc>
                        <a:defRPr/>
                      </a:pPr>
                      <a:r>
                        <a:rPr lang="en-US" sz="2000">
                          <a:solidFill>
                            <a:srgbClr val="FFFFFF"/>
                          </a:solidFill>
                          <a:latin typeface="Garet"/>
                        </a:rPr>
                        <a:t>23037</a:t>
                      </a:r>
                      <a:endParaRPr lang="en-US" sz="1100"/>
                    </a:p>
                  </a:txBody>
                  <a:tcPr marL="104775" marR="104775" marT="104775" marB="1047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977767">
                <a:tc vMerge="1">
                  <a:txBody>
                    <a:bodyPr/>
                    <a:lstStyle/>
                    <a:p>
                      <a:pPr algn="l">
                        <a:lnSpc>
                          <a:spcPts val="2800"/>
                        </a:lnSpc>
                        <a:defRPr/>
                      </a:pPr>
                      <a:r>
                        <a:rPr lang="en-US" sz="2000">
                          <a:solidFill>
                            <a:srgbClr val="FFFFFF"/>
                          </a:solidFill>
                          <a:latin typeface="Garet"/>
                        </a:rPr>
                        <a:t>Tỷ lệ 7:3</a:t>
                      </a:r>
                      <a:endParaRPr lang="en-US" sz="1100"/>
                    </a:p>
                  </a:txBody>
                  <a:tcPr marL="104775" marR="104775" marT="104775" marB="1047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2800"/>
                        </a:lnSpc>
                        <a:defRPr/>
                      </a:pPr>
                      <a:r>
                        <a:rPr lang="en-US" sz="2000">
                          <a:solidFill>
                            <a:srgbClr val="FFFFFF"/>
                          </a:solidFill>
                          <a:latin typeface="Garet"/>
                        </a:rPr>
                        <a:t>Số lượng giao dịch rửa tiền</a:t>
                      </a:r>
                      <a:endParaRPr lang="en-US" sz="1100"/>
                    </a:p>
                  </a:txBody>
                  <a:tcPr marL="104775" marR="104775" marT="104775" marB="1047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tc>
                  <a:txBody>
                    <a:bodyPr/>
                    <a:lstStyle/>
                    <a:p>
                      <a:pPr algn="l">
                        <a:lnSpc>
                          <a:spcPts val="2800"/>
                        </a:lnSpc>
                        <a:defRPr/>
                      </a:pPr>
                      <a:r>
                        <a:rPr lang="en-US" sz="2000">
                          <a:solidFill>
                            <a:srgbClr val="FFFFFF"/>
                          </a:solidFill>
                          <a:latin typeface="Garet"/>
                        </a:rPr>
                        <a:t>9873</a:t>
                      </a:r>
                      <a:endParaRPr lang="en-US" sz="1100"/>
                    </a:p>
                  </a:txBody>
                  <a:tcPr marL="104775" marR="104775" marT="104775" marB="104775" anchor="ctr">
                    <a:lnL w="28575" cap="flat" cmpd="sng" algn="ctr">
                      <a:solidFill>
                        <a:srgbClr val="FFFFFF"/>
                      </a:solidFill>
                      <a:prstDash val="solid"/>
                      <a:round/>
                      <a:headEnd type="none" w="med" len="med"/>
                      <a:tailEnd type="none" w="med" len="med"/>
                    </a:lnL>
                    <a:lnR w="28575" cap="flat" cmpd="sng" algn="ctr">
                      <a:solidFill>
                        <a:srgbClr val="FFFFFF"/>
                      </a:solidFill>
                      <a:prstDash val="solid"/>
                      <a:round/>
                      <a:headEnd type="none" w="med" len="med"/>
                      <a:tailEnd type="none" w="med" len="med"/>
                    </a:lnR>
                    <a:lnT w="28575" cap="flat" cmpd="sng" algn="ctr">
                      <a:solidFill>
                        <a:srgbClr val="FFFFFF"/>
                      </a:solidFill>
                      <a:prstDash val="solid"/>
                      <a:round/>
                      <a:headEnd type="none" w="med" len="med"/>
                      <a:tailEnd type="none" w="med" len="med"/>
                    </a:lnT>
                    <a:lnB w="28575"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12" name="Table 12"/>
          <p:cNvGraphicFramePr>
            <a:graphicFrameLocks noGrp="1"/>
          </p:cNvGraphicFramePr>
          <p:nvPr/>
        </p:nvGraphicFramePr>
        <p:xfrm>
          <a:off x="944355" y="2612992"/>
          <a:ext cx="7844208" cy="2974976"/>
        </p:xfrm>
        <a:graphic>
          <a:graphicData uri="http://schemas.openxmlformats.org/drawingml/2006/table">
            <a:tbl>
              <a:tblPr/>
              <a:tblGrid>
                <a:gridCol w="1549411">
                  <a:extLst>
                    <a:ext uri="{9D8B030D-6E8A-4147-A177-3AD203B41FA5}">
                      <a16:colId xmlns:a16="http://schemas.microsoft.com/office/drawing/2014/main" val="20000"/>
                    </a:ext>
                  </a:extLst>
                </a:gridCol>
                <a:gridCol w="5013348">
                  <a:extLst>
                    <a:ext uri="{9D8B030D-6E8A-4147-A177-3AD203B41FA5}">
                      <a16:colId xmlns:a16="http://schemas.microsoft.com/office/drawing/2014/main" val="20001"/>
                    </a:ext>
                  </a:extLst>
                </a:gridCol>
                <a:gridCol w="1281449">
                  <a:extLst>
                    <a:ext uri="{9D8B030D-6E8A-4147-A177-3AD203B41FA5}">
                      <a16:colId xmlns:a16="http://schemas.microsoft.com/office/drawing/2014/main" val="20002"/>
                    </a:ext>
                  </a:extLst>
                </a:gridCol>
              </a:tblGrid>
              <a:tr h="1019442">
                <a:tc>
                  <a:txBody>
                    <a:bodyPr/>
                    <a:lstStyle/>
                    <a:p>
                      <a:pPr algn="l">
                        <a:lnSpc>
                          <a:spcPts val="2820"/>
                        </a:lnSpc>
                        <a:defRPr/>
                      </a:pPr>
                      <a:r>
                        <a:rPr lang="en-US" sz="2000">
                          <a:solidFill>
                            <a:srgbClr val="FFFFFF"/>
                          </a:solidFill>
                          <a:latin typeface="Garet"/>
                        </a:rPr>
                        <a:t>Tỷ lệ 1:1</a:t>
                      </a:r>
                      <a:endParaRPr lang="en-US" sz="1100"/>
                    </a:p>
                  </a:txBody>
                  <a:tcPr marL="104775" marR="104775" marT="104775" marB="104775" anchor="ctr">
                    <a:lnL w="28575" cap="flat" cmpd="sng" algn="ctr">
                      <a:solidFill>
                        <a:srgbClr val="F6F6F6"/>
                      </a:solidFill>
                      <a:prstDash val="solid"/>
                      <a:round/>
                      <a:headEnd type="none" w="med" len="med"/>
                      <a:tailEnd type="none" w="med" len="med"/>
                    </a:lnL>
                    <a:lnR w="28575" cap="flat" cmpd="sng" algn="ctr">
                      <a:solidFill>
                        <a:srgbClr val="F6F6F6"/>
                      </a:solidFill>
                      <a:prstDash val="solid"/>
                      <a:round/>
                      <a:headEnd type="none" w="med" len="med"/>
                      <a:tailEnd type="none" w="med" len="med"/>
                    </a:lnR>
                    <a:lnT w="28575" cap="flat" cmpd="sng" algn="ctr">
                      <a:solidFill>
                        <a:srgbClr val="F6F6F6"/>
                      </a:solidFill>
                      <a:prstDash val="solid"/>
                      <a:round/>
                      <a:headEnd type="none" w="med" len="med"/>
                      <a:tailEnd type="none" w="med" len="med"/>
                    </a:lnT>
                    <a:lnB w="28575" cap="flat" cmpd="sng" algn="ctr">
                      <a:solidFill>
                        <a:srgbClr val="F6F6F6"/>
                      </a:solidFill>
                      <a:prstDash val="solid"/>
                      <a:round/>
                      <a:headEnd type="none" w="med" len="med"/>
                      <a:tailEnd type="none" w="med" len="med"/>
                    </a:lnB>
                  </a:tcPr>
                </a:tc>
                <a:tc>
                  <a:txBody>
                    <a:bodyPr/>
                    <a:lstStyle/>
                    <a:p>
                      <a:pPr algn="l">
                        <a:lnSpc>
                          <a:spcPts val="2820"/>
                        </a:lnSpc>
                        <a:defRPr/>
                      </a:pPr>
                      <a:r>
                        <a:rPr lang="en-US" sz="2000">
                          <a:solidFill>
                            <a:srgbClr val="FFFFFF"/>
                          </a:solidFill>
                          <a:latin typeface="Garet"/>
                        </a:rPr>
                        <a:t>Số lượng giao dịch rửa tiền và giao dịch bình thường</a:t>
                      </a:r>
                      <a:endParaRPr lang="en-US" sz="1100"/>
                    </a:p>
                  </a:txBody>
                  <a:tcPr marL="104775" marR="104775" marT="104775" marB="104775" anchor="ctr">
                    <a:lnL w="28575" cap="flat" cmpd="sng" algn="ctr">
                      <a:solidFill>
                        <a:srgbClr val="F6F6F6"/>
                      </a:solidFill>
                      <a:prstDash val="solid"/>
                      <a:round/>
                      <a:headEnd type="none" w="med" len="med"/>
                      <a:tailEnd type="none" w="med" len="med"/>
                    </a:lnL>
                    <a:lnR w="28575" cap="flat" cmpd="sng" algn="ctr">
                      <a:solidFill>
                        <a:srgbClr val="F6F6F6"/>
                      </a:solidFill>
                      <a:prstDash val="solid"/>
                      <a:round/>
                      <a:headEnd type="none" w="med" len="med"/>
                      <a:tailEnd type="none" w="med" len="med"/>
                    </a:lnR>
                    <a:lnT w="28575" cap="flat" cmpd="sng" algn="ctr">
                      <a:solidFill>
                        <a:srgbClr val="F6F6F6"/>
                      </a:solidFill>
                      <a:prstDash val="solid"/>
                      <a:round/>
                      <a:headEnd type="none" w="med" len="med"/>
                      <a:tailEnd type="none" w="med" len="med"/>
                    </a:lnT>
                    <a:lnB w="28575" cap="flat" cmpd="sng" algn="ctr">
                      <a:solidFill>
                        <a:srgbClr val="F6F6F6"/>
                      </a:solidFill>
                      <a:prstDash val="solid"/>
                      <a:round/>
                      <a:headEnd type="none" w="med" len="med"/>
                      <a:tailEnd type="none" w="med" len="med"/>
                    </a:lnB>
                  </a:tcPr>
                </a:tc>
                <a:tc>
                  <a:txBody>
                    <a:bodyPr/>
                    <a:lstStyle/>
                    <a:p>
                      <a:pPr algn="l">
                        <a:lnSpc>
                          <a:spcPts val="3120"/>
                        </a:lnSpc>
                        <a:defRPr/>
                      </a:pPr>
                      <a:r>
                        <a:rPr lang="en-US" sz="2000">
                          <a:solidFill>
                            <a:srgbClr val="FFFFFF"/>
                          </a:solidFill>
                          <a:latin typeface="Garet"/>
                        </a:rPr>
                        <a:t>5177 </a:t>
                      </a:r>
                      <a:endParaRPr lang="en-US" sz="1100"/>
                    </a:p>
                  </a:txBody>
                  <a:tcPr marL="104775" marR="104775" marT="104775" marB="104775" anchor="ctr">
                    <a:lnL w="28575" cap="flat" cmpd="sng" algn="ctr">
                      <a:solidFill>
                        <a:srgbClr val="F6F6F6"/>
                      </a:solidFill>
                      <a:prstDash val="solid"/>
                      <a:round/>
                      <a:headEnd type="none" w="med" len="med"/>
                      <a:tailEnd type="none" w="med" len="med"/>
                    </a:lnL>
                    <a:lnR w="28575" cap="flat" cmpd="sng" algn="ctr">
                      <a:solidFill>
                        <a:srgbClr val="F6F6F6"/>
                      </a:solidFill>
                      <a:prstDash val="solid"/>
                      <a:round/>
                      <a:headEnd type="none" w="med" len="med"/>
                      <a:tailEnd type="none" w="med" len="med"/>
                    </a:lnR>
                    <a:lnT w="28575" cap="flat" cmpd="sng" algn="ctr">
                      <a:solidFill>
                        <a:srgbClr val="F6F6F6"/>
                      </a:solidFill>
                      <a:prstDash val="solid"/>
                      <a:round/>
                      <a:headEnd type="none" w="med" len="med"/>
                      <a:tailEnd type="none" w="med" len="med"/>
                    </a:lnT>
                    <a:lnB w="28575" cap="flat" cmpd="sng" algn="ctr">
                      <a:solidFill>
                        <a:srgbClr val="F6F6F6"/>
                      </a:solidFill>
                      <a:prstDash val="solid"/>
                      <a:round/>
                      <a:headEnd type="none" w="med" len="med"/>
                      <a:tailEnd type="none" w="med" len="med"/>
                    </a:lnB>
                  </a:tcPr>
                </a:tc>
                <a:extLst>
                  <a:ext uri="{0D108BD9-81ED-4DB2-BD59-A6C34878D82A}">
                    <a16:rowId xmlns:a16="http://schemas.microsoft.com/office/drawing/2014/main" val="10000"/>
                  </a:ext>
                </a:extLst>
              </a:tr>
              <a:tr h="977767">
                <a:tc rowSpan="2">
                  <a:txBody>
                    <a:bodyPr/>
                    <a:lstStyle/>
                    <a:p>
                      <a:pPr algn="l">
                        <a:lnSpc>
                          <a:spcPts val="2800"/>
                        </a:lnSpc>
                        <a:defRPr/>
                      </a:pPr>
                      <a:r>
                        <a:rPr lang="en-US" sz="2000">
                          <a:solidFill>
                            <a:srgbClr val="FFFFFF"/>
                          </a:solidFill>
                          <a:latin typeface="Garet"/>
                        </a:rPr>
                        <a:t>Tỷ lệ 7:3</a:t>
                      </a:r>
                      <a:endParaRPr lang="en-US" sz="1100"/>
                    </a:p>
                  </a:txBody>
                  <a:tcPr marL="104775" marR="104775" marT="104775" marB="104775" anchor="ctr">
                    <a:lnL w="28575" cap="flat" cmpd="sng" algn="ctr">
                      <a:solidFill>
                        <a:srgbClr val="F6F6F6"/>
                      </a:solidFill>
                      <a:prstDash val="solid"/>
                      <a:round/>
                      <a:headEnd type="none" w="med" len="med"/>
                      <a:tailEnd type="none" w="med" len="med"/>
                    </a:lnL>
                    <a:lnR w="28575" cap="flat" cmpd="sng" algn="ctr">
                      <a:solidFill>
                        <a:srgbClr val="F6F6F6"/>
                      </a:solidFill>
                      <a:prstDash val="solid"/>
                      <a:round/>
                      <a:headEnd type="none" w="med" len="med"/>
                      <a:tailEnd type="none" w="med" len="med"/>
                    </a:lnR>
                    <a:lnT w="28575" cap="flat" cmpd="sng" algn="ctr">
                      <a:solidFill>
                        <a:srgbClr val="F6F6F6"/>
                      </a:solidFill>
                      <a:prstDash val="solid"/>
                      <a:round/>
                      <a:headEnd type="none" w="med" len="med"/>
                      <a:tailEnd type="none" w="med" len="med"/>
                    </a:lnT>
                    <a:lnB w="28575" cap="flat" cmpd="sng" algn="ctr">
                      <a:solidFill>
                        <a:srgbClr val="F6F6F6"/>
                      </a:solidFill>
                      <a:prstDash val="solid"/>
                      <a:round/>
                      <a:headEnd type="none" w="med" len="med"/>
                      <a:tailEnd type="none" w="med" len="med"/>
                    </a:lnB>
                  </a:tcPr>
                </a:tc>
                <a:tc>
                  <a:txBody>
                    <a:bodyPr/>
                    <a:lstStyle/>
                    <a:p>
                      <a:pPr algn="l">
                        <a:lnSpc>
                          <a:spcPts val="2800"/>
                        </a:lnSpc>
                        <a:defRPr/>
                      </a:pPr>
                      <a:r>
                        <a:rPr lang="en-US" sz="2000">
                          <a:solidFill>
                            <a:srgbClr val="FFFFFF"/>
                          </a:solidFill>
                          <a:latin typeface="Garet"/>
                        </a:rPr>
                        <a:t>Số lượng giao dịch bình thường</a:t>
                      </a:r>
                      <a:endParaRPr lang="en-US" sz="1100"/>
                    </a:p>
                  </a:txBody>
                  <a:tcPr marL="104775" marR="104775" marT="104775" marB="104775" anchor="ctr">
                    <a:lnL w="28575" cap="flat" cmpd="sng" algn="ctr">
                      <a:solidFill>
                        <a:srgbClr val="F6F6F6"/>
                      </a:solidFill>
                      <a:prstDash val="solid"/>
                      <a:round/>
                      <a:headEnd type="none" w="med" len="med"/>
                      <a:tailEnd type="none" w="med" len="med"/>
                    </a:lnL>
                    <a:lnR w="28575" cap="flat" cmpd="sng" algn="ctr">
                      <a:solidFill>
                        <a:srgbClr val="F6F6F6"/>
                      </a:solidFill>
                      <a:prstDash val="solid"/>
                      <a:round/>
                      <a:headEnd type="none" w="med" len="med"/>
                      <a:tailEnd type="none" w="med" len="med"/>
                    </a:lnR>
                    <a:lnT w="28575" cap="flat" cmpd="sng" algn="ctr">
                      <a:solidFill>
                        <a:srgbClr val="F6F6F6"/>
                      </a:solidFill>
                      <a:prstDash val="solid"/>
                      <a:round/>
                      <a:headEnd type="none" w="med" len="med"/>
                      <a:tailEnd type="none" w="med" len="med"/>
                    </a:lnT>
                    <a:lnB w="28575" cap="flat" cmpd="sng" algn="ctr">
                      <a:solidFill>
                        <a:srgbClr val="F6F6F6"/>
                      </a:solidFill>
                      <a:prstDash val="solid"/>
                      <a:round/>
                      <a:headEnd type="none" w="med" len="med"/>
                      <a:tailEnd type="none" w="med" len="med"/>
                    </a:lnB>
                  </a:tcPr>
                </a:tc>
                <a:tc>
                  <a:txBody>
                    <a:bodyPr/>
                    <a:lstStyle/>
                    <a:p>
                      <a:pPr algn="l">
                        <a:lnSpc>
                          <a:spcPts val="2800"/>
                        </a:lnSpc>
                        <a:defRPr/>
                      </a:pPr>
                      <a:r>
                        <a:rPr lang="en-US" sz="2000">
                          <a:solidFill>
                            <a:srgbClr val="FFFFFF"/>
                          </a:solidFill>
                          <a:latin typeface="Garet"/>
                        </a:rPr>
                        <a:t>12079</a:t>
                      </a:r>
                      <a:endParaRPr lang="en-US" sz="1100"/>
                    </a:p>
                  </a:txBody>
                  <a:tcPr marL="104775" marR="104775" marT="104775" marB="104775" anchor="ctr">
                    <a:lnL w="28575" cap="flat" cmpd="sng" algn="ctr">
                      <a:solidFill>
                        <a:srgbClr val="F6F6F6"/>
                      </a:solidFill>
                      <a:prstDash val="solid"/>
                      <a:round/>
                      <a:headEnd type="none" w="med" len="med"/>
                      <a:tailEnd type="none" w="med" len="med"/>
                    </a:lnL>
                    <a:lnR w="28575" cap="flat" cmpd="sng" algn="ctr">
                      <a:solidFill>
                        <a:srgbClr val="F6F6F6"/>
                      </a:solidFill>
                      <a:prstDash val="solid"/>
                      <a:round/>
                      <a:headEnd type="none" w="med" len="med"/>
                      <a:tailEnd type="none" w="med" len="med"/>
                    </a:lnR>
                    <a:lnT w="28575" cap="flat" cmpd="sng" algn="ctr">
                      <a:solidFill>
                        <a:srgbClr val="F6F6F6"/>
                      </a:solidFill>
                      <a:prstDash val="solid"/>
                      <a:round/>
                      <a:headEnd type="none" w="med" len="med"/>
                      <a:tailEnd type="none" w="med" len="med"/>
                    </a:lnT>
                    <a:lnB w="28575" cap="flat" cmpd="sng" algn="ctr">
                      <a:solidFill>
                        <a:srgbClr val="F6F6F6"/>
                      </a:solidFill>
                      <a:prstDash val="solid"/>
                      <a:round/>
                      <a:headEnd type="none" w="med" len="med"/>
                      <a:tailEnd type="none" w="med" len="med"/>
                    </a:lnB>
                  </a:tcPr>
                </a:tc>
                <a:extLst>
                  <a:ext uri="{0D108BD9-81ED-4DB2-BD59-A6C34878D82A}">
                    <a16:rowId xmlns:a16="http://schemas.microsoft.com/office/drawing/2014/main" val="10001"/>
                  </a:ext>
                </a:extLst>
              </a:tr>
              <a:tr h="977767">
                <a:tc vMerge="1">
                  <a:txBody>
                    <a:bodyPr/>
                    <a:lstStyle/>
                    <a:p>
                      <a:pPr algn="l">
                        <a:lnSpc>
                          <a:spcPts val="2800"/>
                        </a:lnSpc>
                        <a:defRPr/>
                      </a:pPr>
                      <a:r>
                        <a:rPr lang="en-US" sz="2000">
                          <a:solidFill>
                            <a:srgbClr val="FFFFFF"/>
                          </a:solidFill>
                          <a:latin typeface="Garet"/>
                        </a:rPr>
                        <a:t>Tỷ lệ 7:3</a:t>
                      </a:r>
                      <a:endParaRPr lang="en-US" sz="1100"/>
                    </a:p>
                  </a:txBody>
                  <a:tcPr marL="104775" marR="104775" marT="104775" marB="104775" anchor="ctr">
                    <a:lnL w="28575" cap="flat" cmpd="sng" algn="ctr">
                      <a:solidFill>
                        <a:srgbClr val="F6F6F6"/>
                      </a:solidFill>
                      <a:prstDash val="solid"/>
                      <a:round/>
                      <a:headEnd type="none" w="med" len="med"/>
                      <a:tailEnd type="none" w="med" len="med"/>
                    </a:lnL>
                    <a:lnR w="28575" cap="flat" cmpd="sng" algn="ctr">
                      <a:solidFill>
                        <a:srgbClr val="F6F6F6"/>
                      </a:solidFill>
                      <a:prstDash val="solid"/>
                      <a:round/>
                      <a:headEnd type="none" w="med" len="med"/>
                      <a:tailEnd type="none" w="med" len="med"/>
                    </a:lnR>
                    <a:lnT w="28575" cap="flat" cmpd="sng" algn="ctr">
                      <a:solidFill>
                        <a:srgbClr val="F6F6F6"/>
                      </a:solidFill>
                      <a:prstDash val="solid"/>
                      <a:round/>
                      <a:headEnd type="none" w="med" len="med"/>
                      <a:tailEnd type="none" w="med" len="med"/>
                    </a:lnT>
                    <a:lnB w="28575" cap="flat" cmpd="sng" algn="ctr">
                      <a:solidFill>
                        <a:srgbClr val="F6F6F6"/>
                      </a:solidFill>
                      <a:prstDash val="solid"/>
                      <a:round/>
                      <a:headEnd type="none" w="med" len="med"/>
                      <a:tailEnd type="none" w="med" len="med"/>
                    </a:lnB>
                  </a:tcPr>
                </a:tc>
                <a:tc>
                  <a:txBody>
                    <a:bodyPr/>
                    <a:lstStyle/>
                    <a:p>
                      <a:pPr algn="l">
                        <a:lnSpc>
                          <a:spcPts val="2800"/>
                        </a:lnSpc>
                        <a:defRPr/>
                      </a:pPr>
                      <a:r>
                        <a:rPr lang="en-US" sz="2000">
                          <a:solidFill>
                            <a:srgbClr val="FFFFFF"/>
                          </a:solidFill>
                          <a:latin typeface="Garet"/>
                        </a:rPr>
                        <a:t>Số lượng giao dịch rửa tiền</a:t>
                      </a:r>
                      <a:endParaRPr lang="en-US" sz="1100"/>
                    </a:p>
                  </a:txBody>
                  <a:tcPr marL="104775" marR="104775" marT="104775" marB="104775" anchor="ctr">
                    <a:lnL w="28575" cap="flat" cmpd="sng" algn="ctr">
                      <a:solidFill>
                        <a:srgbClr val="F6F6F6"/>
                      </a:solidFill>
                      <a:prstDash val="solid"/>
                      <a:round/>
                      <a:headEnd type="none" w="med" len="med"/>
                      <a:tailEnd type="none" w="med" len="med"/>
                    </a:lnL>
                    <a:lnR w="28575" cap="flat" cmpd="sng" algn="ctr">
                      <a:solidFill>
                        <a:srgbClr val="F6F6F6"/>
                      </a:solidFill>
                      <a:prstDash val="solid"/>
                      <a:round/>
                      <a:headEnd type="none" w="med" len="med"/>
                      <a:tailEnd type="none" w="med" len="med"/>
                    </a:lnR>
                    <a:lnT w="28575" cap="flat" cmpd="sng" algn="ctr">
                      <a:solidFill>
                        <a:srgbClr val="F6F6F6"/>
                      </a:solidFill>
                      <a:prstDash val="solid"/>
                      <a:round/>
                      <a:headEnd type="none" w="med" len="med"/>
                      <a:tailEnd type="none" w="med" len="med"/>
                    </a:lnT>
                    <a:lnB w="28575" cap="flat" cmpd="sng" algn="ctr">
                      <a:solidFill>
                        <a:srgbClr val="F6F6F6"/>
                      </a:solidFill>
                      <a:prstDash val="solid"/>
                      <a:round/>
                      <a:headEnd type="none" w="med" len="med"/>
                      <a:tailEnd type="none" w="med" len="med"/>
                    </a:lnB>
                  </a:tcPr>
                </a:tc>
                <a:tc>
                  <a:txBody>
                    <a:bodyPr/>
                    <a:lstStyle/>
                    <a:p>
                      <a:pPr algn="l">
                        <a:lnSpc>
                          <a:spcPts val="2800"/>
                        </a:lnSpc>
                        <a:defRPr/>
                      </a:pPr>
                      <a:r>
                        <a:rPr lang="en-US" sz="2000">
                          <a:solidFill>
                            <a:srgbClr val="FFFFFF"/>
                          </a:solidFill>
                          <a:latin typeface="Garet"/>
                        </a:rPr>
                        <a:t>5177</a:t>
                      </a:r>
                      <a:endParaRPr lang="en-US" sz="1100"/>
                    </a:p>
                  </a:txBody>
                  <a:tcPr marL="104775" marR="104775" marT="104775" marB="104775" anchor="ctr">
                    <a:lnL w="28575" cap="flat" cmpd="sng" algn="ctr">
                      <a:solidFill>
                        <a:srgbClr val="F6F6F6"/>
                      </a:solidFill>
                      <a:prstDash val="solid"/>
                      <a:round/>
                      <a:headEnd type="none" w="med" len="med"/>
                      <a:tailEnd type="none" w="med" len="med"/>
                    </a:lnL>
                    <a:lnR w="28575" cap="flat" cmpd="sng" algn="ctr">
                      <a:solidFill>
                        <a:srgbClr val="F6F6F6"/>
                      </a:solidFill>
                      <a:prstDash val="solid"/>
                      <a:round/>
                      <a:headEnd type="none" w="med" len="med"/>
                      <a:tailEnd type="none" w="med" len="med"/>
                    </a:lnR>
                    <a:lnT w="28575" cap="flat" cmpd="sng" algn="ctr">
                      <a:solidFill>
                        <a:srgbClr val="F6F6F6"/>
                      </a:solidFill>
                      <a:prstDash val="solid"/>
                      <a:round/>
                      <a:headEnd type="none" w="med" len="med"/>
                      <a:tailEnd type="none" w="med" len="med"/>
                    </a:lnT>
                    <a:lnB w="28575" cap="flat" cmpd="sng" algn="ctr">
                      <a:solidFill>
                        <a:srgbClr val="F6F6F6"/>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13" name="Freeform 13"/>
          <p:cNvSpPr/>
          <p:nvPr/>
        </p:nvSpPr>
        <p:spPr>
          <a:xfrm>
            <a:off x="9144000" y="2612992"/>
            <a:ext cx="8414085" cy="6516912"/>
          </a:xfrm>
          <a:custGeom>
            <a:avLst/>
            <a:gdLst/>
            <a:ahLst/>
            <a:cxnLst/>
            <a:rect l="l" t="t" r="r" b="b"/>
            <a:pathLst>
              <a:path w="8414085" h="6516912">
                <a:moveTo>
                  <a:pt x="0" y="0"/>
                </a:moveTo>
                <a:lnTo>
                  <a:pt x="8414085" y="0"/>
                </a:lnTo>
                <a:lnTo>
                  <a:pt x="8414085" y="6516912"/>
                </a:lnTo>
                <a:lnTo>
                  <a:pt x="0" y="6516912"/>
                </a:lnTo>
                <a:lnTo>
                  <a:pt x="0" y="0"/>
                </a:lnTo>
                <a:close/>
              </a:path>
            </a:pathLst>
          </a:custGeom>
          <a:blipFill>
            <a:blip r:embed="rId3"/>
            <a:stretch>
              <a:fillRect/>
            </a:stretch>
          </a:blipFill>
        </p:spPr>
        <p:txBody>
          <a:bodyPr/>
          <a:lstStyle/>
          <a:p>
            <a:endParaRPr lang="vi-VN"/>
          </a:p>
        </p:txBody>
      </p:sp>
      <p:sp>
        <p:nvSpPr>
          <p:cNvPr id="14" name="TextBox 14"/>
          <p:cNvSpPr txBox="1"/>
          <p:nvPr/>
        </p:nvSpPr>
        <p:spPr>
          <a:xfrm>
            <a:off x="1686108" y="799140"/>
            <a:ext cx="5771784" cy="820609"/>
          </a:xfrm>
          <a:prstGeom prst="rect">
            <a:avLst/>
          </a:prstGeom>
        </p:spPr>
        <p:txBody>
          <a:bodyPr lIns="0" tIns="0" rIns="0" bIns="0" rtlCol="0" anchor="t">
            <a:spAutoFit/>
          </a:bodyPr>
          <a:lstStyle/>
          <a:p>
            <a:pPr algn="ctr">
              <a:lnSpc>
                <a:spcPts val="6999"/>
              </a:lnSpc>
            </a:pPr>
            <a:r>
              <a:rPr lang="en-US" sz="4999" spc="99" dirty="0" err="1">
                <a:solidFill>
                  <a:srgbClr val="FFFFFF"/>
                </a:solidFill>
                <a:latin typeface="Public Sans Bold" panose="020B0604020202020204" charset="0"/>
              </a:rPr>
              <a:t>UnderSampling</a:t>
            </a:r>
            <a:endParaRPr lang="en-US" sz="4999" spc="99" dirty="0">
              <a:solidFill>
                <a:srgbClr val="FFFFFF"/>
              </a:solidFill>
              <a:latin typeface="Public Sans Bold" panose="020B0604020202020204" charset="0"/>
            </a:endParaRPr>
          </a:p>
        </p:txBody>
      </p:sp>
      <p:sp>
        <p:nvSpPr>
          <p:cNvPr id="15" name="TextBox 15"/>
          <p:cNvSpPr txBox="1"/>
          <p:nvPr/>
        </p:nvSpPr>
        <p:spPr>
          <a:xfrm>
            <a:off x="1265826" y="5702267"/>
            <a:ext cx="7878174" cy="513715"/>
          </a:xfrm>
          <a:prstGeom prst="rect">
            <a:avLst/>
          </a:prstGeom>
        </p:spPr>
        <p:txBody>
          <a:bodyPr lIns="0" tIns="0" rIns="0" bIns="0" rtlCol="0" anchor="t">
            <a:spAutoFit/>
          </a:bodyPr>
          <a:lstStyle/>
          <a:p>
            <a:pPr marL="0" lvl="0" indent="0" algn="just">
              <a:lnSpc>
                <a:spcPts val="4339"/>
              </a:lnSpc>
            </a:pPr>
            <a:r>
              <a:rPr lang="en-US" sz="2799">
                <a:solidFill>
                  <a:srgbClr val="FFFFFF"/>
                </a:solidFill>
                <a:latin typeface="Open Sans Italics"/>
              </a:rPr>
              <a:t>Dữ liệu SAML-D</a:t>
            </a:r>
          </a:p>
        </p:txBody>
      </p:sp>
      <p:sp>
        <p:nvSpPr>
          <p:cNvPr id="16" name="TextBox 16"/>
          <p:cNvSpPr txBox="1"/>
          <p:nvPr/>
        </p:nvSpPr>
        <p:spPr>
          <a:xfrm>
            <a:off x="1265826" y="1890044"/>
            <a:ext cx="7878174" cy="513715"/>
          </a:xfrm>
          <a:prstGeom prst="rect">
            <a:avLst/>
          </a:prstGeom>
        </p:spPr>
        <p:txBody>
          <a:bodyPr lIns="0" tIns="0" rIns="0" bIns="0" rtlCol="0" anchor="t">
            <a:spAutoFit/>
          </a:bodyPr>
          <a:lstStyle/>
          <a:p>
            <a:pPr marL="0" lvl="0" indent="0" algn="just">
              <a:lnSpc>
                <a:spcPts val="4339"/>
              </a:lnSpc>
            </a:pPr>
            <a:r>
              <a:rPr lang="en-US" sz="2799">
                <a:solidFill>
                  <a:srgbClr val="FFFFFF"/>
                </a:solidFill>
                <a:latin typeface="Open Sans Italics"/>
              </a:rPr>
              <a:t>Dữ liệu AMLworld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239394"/>
            <a:chOff x="0" y="0"/>
            <a:chExt cx="4816593" cy="589799"/>
          </a:xfrm>
        </p:grpSpPr>
        <p:sp>
          <p:nvSpPr>
            <p:cNvPr id="3" name="Freeform 3"/>
            <p:cNvSpPr/>
            <p:nvPr/>
          </p:nvSpPr>
          <p:spPr>
            <a:xfrm>
              <a:off x="0" y="0"/>
              <a:ext cx="4816592" cy="589799"/>
            </a:xfrm>
            <a:custGeom>
              <a:avLst/>
              <a:gdLst/>
              <a:ahLst/>
              <a:cxnLst/>
              <a:rect l="l" t="t" r="r" b="b"/>
              <a:pathLst>
                <a:path w="4816592" h="589799">
                  <a:moveTo>
                    <a:pt x="0" y="0"/>
                  </a:moveTo>
                  <a:lnTo>
                    <a:pt x="4816592" y="0"/>
                  </a:lnTo>
                  <a:lnTo>
                    <a:pt x="4816592" y="589799"/>
                  </a:lnTo>
                  <a:lnTo>
                    <a:pt x="0" y="589799"/>
                  </a:lnTo>
                  <a:close/>
                </a:path>
              </a:pathLst>
            </a:custGeom>
            <a:solidFill>
              <a:srgbClr val="0345E4"/>
            </a:solidFill>
          </p:spPr>
          <p:txBody>
            <a:bodyPr/>
            <a:lstStyle/>
            <a:p>
              <a:endParaRPr lang="vi-VN"/>
            </a:p>
          </p:txBody>
        </p:sp>
        <p:sp>
          <p:nvSpPr>
            <p:cNvPr id="4" name="TextBox 4"/>
            <p:cNvSpPr txBox="1"/>
            <p:nvPr/>
          </p:nvSpPr>
          <p:spPr>
            <a:xfrm>
              <a:off x="0" y="-38100"/>
              <a:ext cx="4816593" cy="627899"/>
            </a:xfrm>
            <a:prstGeom prst="rect">
              <a:avLst/>
            </a:prstGeom>
          </p:spPr>
          <p:txBody>
            <a:bodyPr lIns="50800" tIns="50800" rIns="50800" bIns="50800" rtlCol="0" anchor="ctr"/>
            <a:lstStyle/>
            <a:p>
              <a:pPr algn="ctr">
                <a:lnSpc>
                  <a:spcPts val="2520"/>
                </a:lnSpc>
              </a:pPr>
              <a:endParaRPr/>
            </a:p>
          </p:txBody>
        </p:sp>
      </p:grpSp>
      <p:sp>
        <p:nvSpPr>
          <p:cNvPr id="5" name="Freeform 5"/>
          <p:cNvSpPr/>
          <p:nvPr/>
        </p:nvSpPr>
        <p:spPr>
          <a:xfrm>
            <a:off x="3828169" y="9049067"/>
            <a:ext cx="896939" cy="424007"/>
          </a:xfrm>
          <a:custGeom>
            <a:avLst/>
            <a:gdLst/>
            <a:ahLst/>
            <a:cxnLst/>
            <a:rect l="l" t="t" r="r" b="b"/>
            <a:pathLst>
              <a:path w="896939" h="424007">
                <a:moveTo>
                  <a:pt x="0" y="0"/>
                </a:moveTo>
                <a:lnTo>
                  <a:pt x="896939" y="0"/>
                </a:lnTo>
                <a:lnTo>
                  <a:pt x="896939" y="424008"/>
                </a:lnTo>
                <a:lnTo>
                  <a:pt x="0" y="42400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vi-VN"/>
          </a:p>
        </p:txBody>
      </p:sp>
      <p:sp>
        <p:nvSpPr>
          <p:cNvPr id="6" name="Freeform 6"/>
          <p:cNvSpPr/>
          <p:nvPr/>
        </p:nvSpPr>
        <p:spPr>
          <a:xfrm>
            <a:off x="542334" y="2531807"/>
            <a:ext cx="8293447" cy="5234244"/>
          </a:xfrm>
          <a:custGeom>
            <a:avLst/>
            <a:gdLst/>
            <a:ahLst/>
            <a:cxnLst/>
            <a:rect l="l" t="t" r="r" b="b"/>
            <a:pathLst>
              <a:path w="8293447" h="5234244">
                <a:moveTo>
                  <a:pt x="0" y="0"/>
                </a:moveTo>
                <a:lnTo>
                  <a:pt x="8293447" y="0"/>
                </a:lnTo>
                <a:lnTo>
                  <a:pt x="8293447" y="5234243"/>
                </a:lnTo>
                <a:lnTo>
                  <a:pt x="0" y="5234243"/>
                </a:lnTo>
                <a:lnTo>
                  <a:pt x="0" y="0"/>
                </a:lnTo>
                <a:close/>
              </a:path>
            </a:pathLst>
          </a:custGeom>
          <a:blipFill>
            <a:blip r:embed="rId5"/>
            <a:stretch>
              <a:fillRect/>
            </a:stretch>
          </a:blipFill>
        </p:spPr>
        <p:txBody>
          <a:bodyPr/>
          <a:lstStyle/>
          <a:p>
            <a:endParaRPr lang="vi-VN"/>
          </a:p>
        </p:txBody>
      </p:sp>
      <p:sp>
        <p:nvSpPr>
          <p:cNvPr id="7" name="Freeform 7"/>
          <p:cNvSpPr/>
          <p:nvPr/>
        </p:nvSpPr>
        <p:spPr>
          <a:xfrm>
            <a:off x="9532301" y="2531807"/>
            <a:ext cx="8213365" cy="5115652"/>
          </a:xfrm>
          <a:custGeom>
            <a:avLst/>
            <a:gdLst/>
            <a:ahLst/>
            <a:cxnLst/>
            <a:rect l="l" t="t" r="r" b="b"/>
            <a:pathLst>
              <a:path w="8213365" h="5115652">
                <a:moveTo>
                  <a:pt x="0" y="0"/>
                </a:moveTo>
                <a:lnTo>
                  <a:pt x="8213365" y="0"/>
                </a:lnTo>
                <a:lnTo>
                  <a:pt x="8213365" y="5115651"/>
                </a:lnTo>
                <a:lnTo>
                  <a:pt x="0" y="5115651"/>
                </a:lnTo>
                <a:lnTo>
                  <a:pt x="0" y="0"/>
                </a:lnTo>
                <a:close/>
              </a:path>
            </a:pathLst>
          </a:custGeom>
          <a:blipFill>
            <a:blip r:embed="rId6"/>
            <a:stretch>
              <a:fillRect/>
            </a:stretch>
          </a:blipFill>
        </p:spPr>
        <p:txBody>
          <a:bodyPr/>
          <a:lstStyle/>
          <a:p>
            <a:endParaRPr lang="vi-VN"/>
          </a:p>
        </p:txBody>
      </p:sp>
      <p:sp>
        <p:nvSpPr>
          <p:cNvPr id="8" name="TextBox 8"/>
          <p:cNvSpPr txBox="1"/>
          <p:nvPr/>
        </p:nvSpPr>
        <p:spPr>
          <a:xfrm>
            <a:off x="5341260" y="933450"/>
            <a:ext cx="7975455" cy="820609"/>
          </a:xfrm>
          <a:prstGeom prst="rect">
            <a:avLst/>
          </a:prstGeom>
        </p:spPr>
        <p:txBody>
          <a:bodyPr lIns="0" tIns="0" rIns="0" bIns="0" rtlCol="0" anchor="t">
            <a:spAutoFit/>
          </a:bodyPr>
          <a:lstStyle/>
          <a:p>
            <a:pPr algn="ctr">
              <a:lnSpc>
                <a:spcPts val="6999"/>
              </a:lnSpc>
            </a:pPr>
            <a:r>
              <a:rPr lang="en-US" sz="4999" spc="99" dirty="0" err="1">
                <a:solidFill>
                  <a:srgbClr val="FFFFFF"/>
                </a:solidFill>
                <a:latin typeface="Public Sans Bold" panose="020B0604020202020204" charset="0"/>
              </a:rPr>
              <a:t>Dữ</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liệu</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nghiên</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cứu</a:t>
            </a:r>
            <a:endParaRPr lang="en-US" sz="4999" spc="99" dirty="0">
              <a:solidFill>
                <a:srgbClr val="FFFFFF"/>
              </a:solidFill>
              <a:latin typeface="Public Sans Bold" panose="020B0604020202020204" charset="0"/>
            </a:endParaRPr>
          </a:p>
        </p:txBody>
      </p:sp>
      <p:sp>
        <p:nvSpPr>
          <p:cNvPr id="9" name="TextBox 9"/>
          <p:cNvSpPr txBox="1"/>
          <p:nvPr/>
        </p:nvSpPr>
        <p:spPr>
          <a:xfrm>
            <a:off x="5341260" y="8953817"/>
            <a:ext cx="10248260" cy="513715"/>
          </a:xfrm>
          <a:prstGeom prst="rect">
            <a:avLst/>
          </a:prstGeom>
        </p:spPr>
        <p:txBody>
          <a:bodyPr lIns="0" tIns="0" rIns="0" bIns="0" rtlCol="0" anchor="t">
            <a:spAutoFit/>
          </a:bodyPr>
          <a:lstStyle/>
          <a:p>
            <a:pPr marL="0" lvl="0" indent="0" algn="just">
              <a:lnSpc>
                <a:spcPts val="4339"/>
              </a:lnSpc>
            </a:pPr>
            <a:r>
              <a:rPr lang="en-US" sz="2799">
                <a:solidFill>
                  <a:srgbClr val="000000"/>
                </a:solidFill>
                <a:latin typeface="Open Sans Bold"/>
              </a:rPr>
              <a:t>Dữ liệu của nhãn 0 là nhãn màu xanh đã giảm đáng kể.</a:t>
            </a:r>
          </a:p>
        </p:txBody>
      </p:sp>
      <p:sp>
        <p:nvSpPr>
          <p:cNvPr id="10" name="TextBox 10"/>
          <p:cNvSpPr txBox="1"/>
          <p:nvPr/>
        </p:nvSpPr>
        <p:spPr>
          <a:xfrm>
            <a:off x="13638983" y="8220136"/>
            <a:ext cx="2920722" cy="323215"/>
          </a:xfrm>
          <a:prstGeom prst="rect">
            <a:avLst/>
          </a:prstGeom>
        </p:spPr>
        <p:txBody>
          <a:bodyPr lIns="0" tIns="0" rIns="0" bIns="0" rtlCol="0" anchor="t">
            <a:spAutoFit/>
          </a:bodyPr>
          <a:lstStyle/>
          <a:p>
            <a:pPr algn="ctr">
              <a:lnSpc>
                <a:spcPts val="2659"/>
              </a:lnSpc>
              <a:spcBef>
                <a:spcPct val="0"/>
              </a:spcBef>
            </a:pPr>
            <a:r>
              <a:rPr lang="en-US" sz="1899" dirty="0">
                <a:solidFill>
                  <a:srgbClr val="000000"/>
                </a:solidFill>
                <a:latin typeface="Inter Italics"/>
              </a:rPr>
              <a:t>(</a:t>
            </a:r>
            <a:r>
              <a:rPr lang="en-US" sz="1899" dirty="0" err="1">
                <a:solidFill>
                  <a:srgbClr val="000000"/>
                </a:solidFill>
                <a:latin typeface="Inter Italics"/>
              </a:rPr>
              <a:t>Nguồn</a:t>
            </a:r>
            <a:r>
              <a:rPr lang="en-US" sz="1899" dirty="0">
                <a:solidFill>
                  <a:srgbClr val="000000"/>
                </a:solidFill>
                <a:latin typeface="Inter Italics"/>
              </a:rPr>
              <a:t> </a:t>
            </a:r>
            <a:r>
              <a:rPr lang="en-US" sz="1899" dirty="0" err="1">
                <a:solidFill>
                  <a:srgbClr val="000000"/>
                </a:solidFill>
                <a:latin typeface="Inter Italics"/>
              </a:rPr>
              <a:t>tác</a:t>
            </a:r>
            <a:r>
              <a:rPr lang="en-US" sz="1899" dirty="0">
                <a:solidFill>
                  <a:srgbClr val="000000"/>
                </a:solidFill>
                <a:latin typeface="Inter Italics"/>
              </a:rPr>
              <a:t> </a:t>
            </a:r>
            <a:r>
              <a:rPr lang="en-US" sz="1899" dirty="0" err="1">
                <a:solidFill>
                  <a:srgbClr val="000000"/>
                </a:solidFill>
                <a:latin typeface="Inter Italics"/>
              </a:rPr>
              <a:t>giả</a:t>
            </a:r>
            <a:r>
              <a:rPr lang="en-US" sz="1899" dirty="0">
                <a:solidFill>
                  <a:srgbClr val="000000"/>
                </a:solidFill>
                <a:latin typeface="Inter Italics"/>
              </a:rPr>
              <a:t> </a:t>
            </a:r>
            <a:r>
              <a:rPr lang="en-US" sz="1899" dirty="0" err="1">
                <a:solidFill>
                  <a:srgbClr val="000000"/>
                </a:solidFill>
                <a:latin typeface="Inter Italics"/>
              </a:rPr>
              <a:t>tổng</a:t>
            </a:r>
            <a:r>
              <a:rPr lang="en-US" sz="1899" dirty="0">
                <a:solidFill>
                  <a:srgbClr val="000000"/>
                </a:solidFill>
                <a:latin typeface="Inter Italics"/>
              </a:rPr>
              <a:t> </a:t>
            </a:r>
            <a:r>
              <a:rPr lang="en-US" sz="1899" dirty="0" err="1">
                <a:solidFill>
                  <a:srgbClr val="000000"/>
                </a:solidFill>
                <a:latin typeface="Inter Italics"/>
              </a:rPr>
              <a:t>hợp</a:t>
            </a:r>
            <a:r>
              <a:rPr lang="en-US" sz="1899" dirty="0">
                <a:solidFill>
                  <a:srgbClr val="000000"/>
                </a:solidFill>
                <a:latin typeface="Inter Italics"/>
              </a:rPr>
              <a:t>) </a:t>
            </a:r>
          </a:p>
        </p:txBody>
      </p:sp>
      <p:sp>
        <p:nvSpPr>
          <p:cNvPr id="11" name="TextBox 11"/>
          <p:cNvSpPr txBox="1"/>
          <p:nvPr/>
        </p:nvSpPr>
        <p:spPr>
          <a:xfrm>
            <a:off x="6999803" y="8177591"/>
            <a:ext cx="4288393" cy="365760"/>
          </a:xfrm>
          <a:prstGeom prst="rect">
            <a:avLst/>
          </a:prstGeom>
        </p:spPr>
        <p:txBody>
          <a:bodyPr lIns="0" tIns="0" rIns="0" bIns="0" rtlCol="0" anchor="t">
            <a:spAutoFit/>
          </a:bodyPr>
          <a:lstStyle/>
          <a:p>
            <a:pPr algn="ctr">
              <a:lnSpc>
                <a:spcPts val="2939"/>
              </a:lnSpc>
              <a:spcBef>
                <a:spcPct val="0"/>
              </a:spcBef>
            </a:pPr>
            <a:r>
              <a:rPr lang="en-US" sz="2099" dirty="0" err="1">
                <a:solidFill>
                  <a:srgbClr val="000000"/>
                </a:solidFill>
                <a:latin typeface="Inter"/>
              </a:rPr>
              <a:t>Biểu</a:t>
            </a:r>
            <a:r>
              <a:rPr lang="en-US" sz="2099" dirty="0">
                <a:solidFill>
                  <a:srgbClr val="000000"/>
                </a:solidFill>
                <a:latin typeface="Inter"/>
              </a:rPr>
              <a:t> </a:t>
            </a:r>
            <a:r>
              <a:rPr lang="en-US" sz="2099" dirty="0" err="1">
                <a:solidFill>
                  <a:srgbClr val="000000"/>
                </a:solidFill>
                <a:latin typeface="Inter"/>
              </a:rPr>
              <a:t>đồ</a:t>
            </a:r>
            <a:r>
              <a:rPr lang="en-US" sz="2099" dirty="0">
                <a:solidFill>
                  <a:srgbClr val="000000"/>
                </a:solidFill>
                <a:latin typeface="Inter"/>
              </a:rPr>
              <a:t> </a:t>
            </a:r>
            <a:r>
              <a:rPr lang="en-US" sz="2099" dirty="0" err="1">
                <a:solidFill>
                  <a:srgbClr val="000000"/>
                </a:solidFill>
                <a:latin typeface="Inter"/>
              </a:rPr>
              <a:t>thể</a:t>
            </a:r>
            <a:r>
              <a:rPr lang="en-US" sz="2099" dirty="0">
                <a:solidFill>
                  <a:srgbClr val="000000"/>
                </a:solidFill>
                <a:latin typeface="Inter"/>
              </a:rPr>
              <a:t> </a:t>
            </a:r>
            <a:r>
              <a:rPr lang="en-US" sz="2099" dirty="0" err="1">
                <a:solidFill>
                  <a:srgbClr val="000000"/>
                </a:solidFill>
                <a:latin typeface="Inter"/>
              </a:rPr>
              <a:t>hiện</a:t>
            </a:r>
            <a:r>
              <a:rPr lang="en-US" sz="2099" dirty="0">
                <a:solidFill>
                  <a:srgbClr val="000000"/>
                </a:solidFill>
                <a:latin typeface="Inter"/>
              </a:rPr>
              <a:t> </a:t>
            </a:r>
            <a:r>
              <a:rPr lang="en-US" sz="2099" dirty="0" err="1">
                <a:solidFill>
                  <a:srgbClr val="000000"/>
                </a:solidFill>
                <a:latin typeface="Inter"/>
              </a:rPr>
              <a:t>phân</a:t>
            </a:r>
            <a:r>
              <a:rPr lang="en-US" sz="2099" dirty="0">
                <a:solidFill>
                  <a:srgbClr val="000000"/>
                </a:solidFill>
                <a:latin typeface="Inter"/>
              </a:rPr>
              <a:t> </a:t>
            </a:r>
            <a:r>
              <a:rPr lang="en-US" sz="2099" dirty="0" err="1">
                <a:solidFill>
                  <a:srgbClr val="000000"/>
                </a:solidFill>
                <a:latin typeface="Inter"/>
              </a:rPr>
              <a:t>phối</a:t>
            </a:r>
            <a:r>
              <a:rPr lang="en-US" sz="2099" dirty="0">
                <a:solidFill>
                  <a:srgbClr val="000000"/>
                </a:solidFill>
                <a:latin typeface="Inter"/>
              </a:rPr>
              <a:t> 2 </a:t>
            </a:r>
            <a:r>
              <a:rPr lang="en-US" sz="2099" dirty="0" err="1">
                <a:solidFill>
                  <a:srgbClr val="000000"/>
                </a:solidFill>
                <a:latin typeface="Inter"/>
              </a:rPr>
              <a:t>nhãn</a:t>
            </a:r>
            <a:endParaRPr lang="en-US" sz="2099" dirty="0">
              <a:solidFill>
                <a:srgbClr val="000000"/>
              </a:solidFill>
              <a:latin typeface="Inte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239394"/>
            <a:chOff x="0" y="0"/>
            <a:chExt cx="4816593" cy="589799"/>
          </a:xfrm>
        </p:grpSpPr>
        <p:sp>
          <p:nvSpPr>
            <p:cNvPr id="3" name="Freeform 3"/>
            <p:cNvSpPr/>
            <p:nvPr/>
          </p:nvSpPr>
          <p:spPr>
            <a:xfrm>
              <a:off x="0" y="0"/>
              <a:ext cx="4816592" cy="589799"/>
            </a:xfrm>
            <a:custGeom>
              <a:avLst/>
              <a:gdLst/>
              <a:ahLst/>
              <a:cxnLst/>
              <a:rect l="l" t="t" r="r" b="b"/>
              <a:pathLst>
                <a:path w="4816592" h="589799">
                  <a:moveTo>
                    <a:pt x="0" y="0"/>
                  </a:moveTo>
                  <a:lnTo>
                    <a:pt x="4816592" y="0"/>
                  </a:lnTo>
                  <a:lnTo>
                    <a:pt x="4816592" y="589799"/>
                  </a:lnTo>
                  <a:lnTo>
                    <a:pt x="0" y="589799"/>
                  </a:lnTo>
                  <a:close/>
                </a:path>
              </a:pathLst>
            </a:custGeom>
            <a:solidFill>
              <a:srgbClr val="0345E4"/>
            </a:solidFill>
          </p:spPr>
          <p:txBody>
            <a:bodyPr/>
            <a:lstStyle/>
            <a:p>
              <a:endParaRPr lang="vi-VN"/>
            </a:p>
          </p:txBody>
        </p:sp>
        <p:sp>
          <p:nvSpPr>
            <p:cNvPr id="4" name="TextBox 4"/>
            <p:cNvSpPr txBox="1"/>
            <p:nvPr/>
          </p:nvSpPr>
          <p:spPr>
            <a:xfrm>
              <a:off x="0" y="-38100"/>
              <a:ext cx="4816593" cy="627899"/>
            </a:xfrm>
            <a:prstGeom prst="rect">
              <a:avLst/>
            </a:prstGeom>
          </p:spPr>
          <p:txBody>
            <a:bodyPr lIns="50800" tIns="50800" rIns="50800" bIns="50800" rtlCol="0" anchor="ctr"/>
            <a:lstStyle/>
            <a:p>
              <a:pPr algn="ctr">
                <a:lnSpc>
                  <a:spcPts val="2520"/>
                </a:lnSpc>
              </a:pPr>
              <a:endParaRPr/>
            </a:p>
          </p:txBody>
        </p:sp>
      </p:grpSp>
      <p:sp>
        <p:nvSpPr>
          <p:cNvPr id="5" name="Freeform 5"/>
          <p:cNvSpPr/>
          <p:nvPr/>
        </p:nvSpPr>
        <p:spPr>
          <a:xfrm>
            <a:off x="529861" y="4811387"/>
            <a:ext cx="9156781" cy="2796652"/>
          </a:xfrm>
          <a:custGeom>
            <a:avLst/>
            <a:gdLst/>
            <a:ahLst/>
            <a:cxnLst/>
            <a:rect l="l" t="t" r="r" b="b"/>
            <a:pathLst>
              <a:path w="9156781" h="2796652">
                <a:moveTo>
                  <a:pt x="0" y="0"/>
                </a:moveTo>
                <a:lnTo>
                  <a:pt x="9156780" y="0"/>
                </a:lnTo>
                <a:lnTo>
                  <a:pt x="9156780" y="2796652"/>
                </a:lnTo>
                <a:lnTo>
                  <a:pt x="0" y="2796652"/>
                </a:lnTo>
                <a:lnTo>
                  <a:pt x="0" y="0"/>
                </a:lnTo>
                <a:close/>
              </a:path>
            </a:pathLst>
          </a:custGeom>
          <a:blipFill>
            <a:blip r:embed="rId3"/>
            <a:stretch>
              <a:fillRect/>
            </a:stretch>
          </a:blipFill>
        </p:spPr>
        <p:txBody>
          <a:bodyPr/>
          <a:lstStyle/>
          <a:p>
            <a:endParaRPr lang="vi-VN"/>
          </a:p>
        </p:txBody>
      </p:sp>
      <p:graphicFrame>
        <p:nvGraphicFramePr>
          <p:cNvPr id="6" name="Table 6"/>
          <p:cNvGraphicFramePr>
            <a:graphicFrameLocks noGrp="1"/>
          </p:cNvGraphicFramePr>
          <p:nvPr/>
        </p:nvGraphicFramePr>
        <p:xfrm>
          <a:off x="9944100" y="4031599"/>
          <a:ext cx="7315200" cy="5114926"/>
        </p:xfrm>
        <a:graphic>
          <a:graphicData uri="http://schemas.openxmlformats.org/drawingml/2006/table">
            <a:tbl>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785438">
                <a:tc>
                  <a:txBody>
                    <a:bodyPr/>
                    <a:lstStyle/>
                    <a:p>
                      <a:pPr algn="l">
                        <a:lnSpc>
                          <a:spcPts val="2379"/>
                        </a:lnSpc>
                        <a:defRPr/>
                      </a:pPr>
                      <a:r>
                        <a:rPr lang="en-US" sz="1699">
                          <a:solidFill>
                            <a:srgbClr val="000000"/>
                          </a:solidFill>
                          <a:latin typeface="Inter Bold"/>
                        </a:rPr>
                        <a:t>Dữ liệu</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gridSpan="2">
                  <a:txBody>
                    <a:bodyPr/>
                    <a:lstStyle/>
                    <a:p>
                      <a:pPr algn="l">
                        <a:lnSpc>
                          <a:spcPts val="2379"/>
                        </a:lnSpc>
                        <a:defRPr/>
                      </a:pPr>
                      <a:r>
                        <a:rPr lang="en-US" sz="1699">
                          <a:solidFill>
                            <a:srgbClr val="000000"/>
                          </a:solidFill>
                          <a:latin typeface="Inter Bold"/>
                        </a:rPr>
                        <a:t>  Phân phối dữ liệu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pPr algn="l">
                        <a:lnSpc>
                          <a:spcPts val="2379"/>
                        </a:lnSpc>
                        <a:defRPr/>
                      </a:pPr>
                      <a:r>
                        <a:rPr lang="en-US" sz="1699">
                          <a:solidFill>
                            <a:srgbClr val="000000"/>
                          </a:solidFill>
                          <a:latin typeface="Inter Bold"/>
                        </a:rPr>
                        <a:t>  Phân phối dữ liệu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82372">
                <a:tc rowSpan="2">
                  <a:txBody>
                    <a:bodyPr/>
                    <a:lstStyle/>
                    <a:p>
                      <a:pPr algn="l">
                        <a:lnSpc>
                          <a:spcPts val="2379"/>
                        </a:lnSpc>
                        <a:defRPr/>
                      </a:pPr>
                      <a:r>
                        <a:rPr lang="en-US" sz="1699">
                          <a:solidFill>
                            <a:srgbClr val="000000"/>
                          </a:solidFill>
                          <a:latin typeface="Inter Bold"/>
                        </a:rPr>
                        <a:t>  AMLworld</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Inter Bold"/>
                        </a:rPr>
                        <a:t>Ban đầu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Inter Bold"/>
                        </a:rPr>
                        <a:t>  Nhãn 0 = 998924</a:t>
                      </a:r>
                      <a:endParaRPr lang="en-US" sz="1100"/>
                    </a:p>
                    <a:p>
                      <a:pPr algn="l">
                        <a:lnSpc>
                          <a:spcPts val="2379"/>
                        </a:lnSpc>
                      </a:pPr>
                      <a:r>
                        <a:rPr lang="en-US" sz="1699">
                          <a:solidFill>
                            <a:srgbClr val="000000"/>
                          </a:solidFill>
                          <a:latin typeface="Inter Bold"/>
                        </a:rPr>
                        <a:t>  Nhãn 1 = 1076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82372">
                <a:tc vMerge="1">
                  <a:txBody>
                    <a:bodyPr/>
                    <a:lstStyle/>
                    <a:p>
                      <a:pPr algn="l">
                        <a:lnSpc>
                          <a:spcPts val="2379"/>
                        </a:lnSpc>
                        <a:defRPr/>
                      </a:pPr>
                      <a:r>
                        <a:rPr lang="en-US" sz="1699">
                          <a:solidFill>
                            <a:srgbClr val="000000"/>
                          </a:solidFill>
                          <a:latin typeface="Inter Bold"/>
                        </a:rPr>
                        <a:t>  AMLworld</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Inter Bold"/>
                        </a:rPr>
                        <a:t>SMOTE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Inter Bold"/>
                        </a:rPr>
                        <a:t>  Nhãn 0 = 998924</a:t>
                      </a:r>
                      <a:endParaRPr lang="en-US" sz="1100"/>
                    </a:p>
                    <a:p>
                      <a:pPr algn="l">
                        <a:lnSpc>
                          <a:spcPts val="2379"/>
                        </a:lnSpc>
                      </a:pPr>
                      <a:r>
                        <a:rPr lang="en-US" sz="1699">
                          <a:solidFill>
                            <a:srgbClr val="000000"/>
                          </a:solidFill>
                          <a:latin typeface="Inter Bold"/>
                        </a:rPr>
                        <a:t>  Nhãn 1 = 998924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82372">
                <a:tc rowSpan="2">
                  <a:txBody>
                    <a:bodyPr/>
                    <a:lstStyle/>
                    <a:p>
                      <a:pPr algn="l">
                        <a:lnSpc>
                          <a:spcPts val="2379"/>
                        </a:lnSpc>
                        <a:defRPr/>
                      </a:pPr>
                      <a:r>
                        <a:rPr lang="en-US" sz="1699">
                          <a:solidFill>
                            <a:srgbClr val="000000"/>
                          </a:solidFill>
                          <a:latin typeface="Inter Bold"/>
                        </a:rPr>
                        <a:t>  SAML-D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Inter Bold"/>
                        </a:rPr>
                        <a:t>  Ban đầu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Inter Bold"/>
                        </a:rPr>
                        <a:t>  Nhãn 0 = 998995</a:t>
                      </a:r>
                      <a:endParaRPr lang="en-US" sz="1100"/>
                    </a:p>
                    <a:p>
                      <a:pPr algn="l">
                        <a:lnSpc>
                          <a:spcPts val="2379"/>
                        </a:lnSpc>
                      </a:pPr>
                      <a:r>
                        <a:rPr lang="en-US" sz="1699">
                          <a:solidFill>
                            <a:srgbClr val="000000"/>
                          </a:solidFill>
                          <a:latin typeface="Inter Bold"/>
                        </a:rPr>
                        <a:t>  Nhãn 1 = 1005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82372">
                <a:tc vMerge="1">
                  <a:txBody>
                    <a:bodyPr/>
                    <a:lstStyle/>
                    <a:p>
                      <a:pPr algn="l">
                        <a:lnSpc>
                          <a:spcPts val="2379"/>
                        </a:lnSpc>
                        <a:defRPr/>
                      </a:pPr>
                      <a:r>
                        <a:rPr lang="en-US" sz="1699">
                          <a:solidFill>
                            <a:srgbClr val="000000"/>
                          </a:solidFill>
                          <a:latin typeface="Inter Bold"/>
                        </a:rPr>
                        <a:t>  SAML-D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Inter Bold"/>
                        </a:rPr>
                        <a:t>  SMOTE  </a:t>
                      </a:r>
                      <a:endParaRPr lang="en-US" sz="11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379"/>
                        </a:lnSpc>
                        <a:defRPr/>
                      </a:pPr>
                      <a:r>
                        <a:rPr lang="en-US" sz="1699">
                          <a:solidFill>
                            <a:srgbClr val="000000"/>
                          </a:solidFill>
                          <a:latin typeface="Inter Bold"/>
                        </a:rPr>
                        <a:t>  Nhãn 0 = 998995</a:t>
                      </a:r>
                      <a:endParaRPr lang="en-US" sz="1100"/>
                    </a:p>
                    <a:p>
                      <a:pPr algn="l">
                        <a:lnSpc>
                          <a:spcPts val="2379"/>
                        </a:lnSpc>
                      </a:pPr>
                      <a:r>
                        <a:rPr lang="en-US" sz="1699">
                          <a:solidFill>
                            <a:srgbClr val="000000"/>
                          </a:solidFill>
                          <a:latin typeface="Inter Bold"/>
                        </a:rPr>
                        <a:t>  Nhãn 1 = 998995  </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 name="TextBox 7"/>
          <p:cNvSpPr txBox="1"/>
          <p:nvPr/>
        </p:nvSpPr>
        <p:spPr>
          <a:xfrm>
            <a:off x="1860182" y="933450"/>
            <a:ext cx="14567636" cy="820609"/>
          </a:xfrm>
          <a:prstGeom prst="rect">
            <a:avLst/>
          </a:prstGeom>
        </p:spPr>
        <p:txBody>
          <a:bodyPr lIns="0" tIns="0" rIns="0" bIns="0" rtlCol="0" anchor="t">
            <a:spAutoFit/>
          </a:bodyPr>
          <a:lstStyle/>
          <a:p>
            <a:pPr algn="ctr">
              <a:lnSpc>
                <a:spcPts val="6999"/>
              </a:lnSpc>
            </a:pPr>
            <a:r>
              <a:rPr lang="en-US" sz="4999" spc="99" dirty="0" err="1">
                <a:solidFill>
                  <a:srgbClr val="FFFFFF"/>
                </a:solidFill>
                <a:latin typeface="Public Sans Bold" panose="020B0604020202020204" charset="0"/>
              </a:rPr>
              <a:t>Phương</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pháp</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tăng</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mẫu</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tổng</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hợp</a:t>
            </a:r>
            <a:r>
              <a:rPr lang="en-US" sz="4999" spc="99" dirty="0">
                <a:solidFill>
                  <a:srgbClr val="FFFFFF"/>
                </a:solidFill>
                <a:latin typeface="Public Sans Bold" panose="020B0604020202020204" charset="0"/>
              </a:rPr>
              <a:t> (SMOTE)</a:t>
            </a:r>
          </a:p>
        </p:txBody>
      </p:sp>
      <p:sp>
        <p:nvSpPr>
          <p:cNvPr id="8" name="TextBox 8"/>
          <p:cNvSpPr txBox="1"/>
          <p:nvPr/>
        </p:nvSpPr>
        <p:spPr>
          <a:xfrm>
            <a:off x="2136366" y="2599674"/>
            <a:ext cx="14015268" cy="1431925"/>
          </a:xfrm>
          <a:prstGeom prst="rect">
            <a:avLst/>
          </a:prstGeom>
        </p:spPr>
        <p:txBody>
          <a:bodyPr lIns="0" tIns="0" rIns="0" bIns="0" rtlCol="0" anchor="t">
            <a:spAutoFit/>
          </a:bodyPr>
          <a:lstStyle/>
          <a:p>
            <a:pPr algn="just">
              <a:lnSpc>
                <a:spcPts val="3874"/>
              </a:lnSpc>
            </a:pPr>
            <a:r>
              <a:rPr lang="en-US" sz="2499">
                <a:solidFill>
                  <a:srgbClr val="000000"/>
                </a:solidFill>
                <a:latin typeface="Open Sans Bold"/>
              </a:rPr>
              <a:t>Ý tưởng</a:t>
            </a:r>
            <a:r>
              <a:rPr lang="en-US" sz="2499">
                <a:solidFill>
                  <a:srgbClr val="000000"/>
                </a:solidFill>
                <a:latin typeface="Open Sans"/>
              </a:rPr>
              <a:t>: Để gia tăng kích thước mẫu, với mỗi một mẫu thuộc nhóm thiểu số ta sẽ lựa chọn ra mẫu láng giềng gần nhất với nó và sau đó thực hiện tổ hợp tuyến tính để tạo ra mẫu giả lập</a:t>
            </a:r>
          </a:p>
          <a:p>
            <a:pPr marL="0" lvl="0" indent="0" algn="just">
              <a:lnSpc>
                <a:spcPts val="3874"/>
              </a:lnSpc>
            </a:pPr>
            <a:endParaRPr lang="en-US" sz="2499">
              <a:solidFill>
                <a:srgbClr val="000000"/>
              </a:solidFill>
              <a:latin typeface="Open Sans"/>
            </a:endParaRPr>
          </a:p>
        </p:txBody>
      </p:sp>
      <p:sp>
        <p:nvSpPr>
          <p:cNvPr id="9" name="TextBox 9"/>
          <p:cNvSpPr txBox="1"/>
          <p:nvPr/>
        </p:nvSpPr>
        <p:spPr>
          <a:xfrm>
            <a:off x="3084594" y="7979514"/>
            <a:ext cx="4047315" cy="421640"/>
          </a:xfrm>
          <a:prstGeom prst="rect">
            <a:avLst/>
          </a:prstGeom>
        </p:spPr>
        <p:txBody>
          <a:bodyPr lIns="0" tIns="0" rIns="0" bIns="0" rtlCol="0" anchor="t">
            <a:spAutoFit/>
          </a:bodyPr>
          <a:lstStyle/>
          <a:p>
            <a:pPr marL="0" lvl="0" indent="0" algn="just">
              <a:lnSpc>
                <a:spcPts val="3565"/>
              </a:lnSpc>
            </a:pPr>
            <a:r>
              <a:rPr lang="en-US" sz="2300">
                <a:solidFill>
                  <a:srgbClr val="000000"/>
                </a:solidFill>
                <a:latin typeface="Open Sans Italics"/>
              </a:rPr>
              <a:t>Ảnh minh họa kỹ thuật SMOTE</a:t>
            </a:r>
          </a:p>
        </p:txBody>
      </p:sp>
      <p:sp>
        <p:nvSpPr>
          <p:cNvPr id="10" name="TextBox 10"/>
          <p:cNvSpPr txBox="1"/>
          <p:nvPr/>
        </p:nvSpPr>
        <p:spPr>
          <a:xfrm>
            <a:off x="4035611" y="8600463"/>
            <a:ext cx="2145280" cy="382904"/>
          </a:xfrm>
          <a:prstGeom prst="rect">
            <a:avLst/>
          </a:prstGeom>
        </p:spPr>
        <p:txBody>
          <a:bodyPr lIns="0" tIns="0" rIns="0" bIns="0" rtlCol="0" anchor="t">
            <a:spAutoFit/>
          </a:bodyPr>
          <a:lstStyle/>
          <a:p>
            <a:pPr marL="0" lvl="0" indent="0" algn="just">
              <a:lnSpc>
                <a:spcPts val="3255"/>
              </a:lnSpc>
            </a:pPr>
            <a:r>
              <a:rPr lang="en-US" sz="2100">
                <a:solidFill>
                  <a:srgbClr val="000000"/>
                </a:solidFill>
                <a:latin typeface="Open Sans Italics"/>
              </a:rPr>
              <a:t>(Nguồn website)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239394"/>
            <a:chOff x="0" y="0"/>
            <a:chExt cx="4816593" cy="589799"/>
          </a:xfrm>
        </p:grpSpPr>
        <p:sp>
          <p:nvSpPr>
            <p:cNvPr id="3" name="Freeform 3"/>
            <p:cNvSpPr/>
            <p:nvPr/>
          </p:nvSpPr>
          <p:spPr>
            <a:xfrm>
              <a:off x="0" y="0"/>
              <a:ext cx="4816592" cy="589799"/>
            </a:xfrm>
            <a:custGeom>
              <a:avLst/>
              <a:gdLst/>
              <a:ahLst/>
              <a:cxnLst/>
              <a:rect l="l" t="t" r="r" b="b"/>
              <a:pathLst>
                <a:path w="4816592" h="589799">
                  <a:moveTo>
                    <a:pt x="0" y="0"/>
                  </a:moveTo>
                  <a:lnTo>
                    <a:pt x="4816592" y="0"/>
                  </a:lnTo>
                  <a:lnTo>
                    <a:pt x="4816592" y="589799"/>
                  </a:lnTo>
                  <a:lnTo>
                    <a:pt x="0" y="589799"/>
                  </a:lnTo>
                  <a:close/>
                </a:path>
              </a:pathLst>
            </a:custGeom>
            <a:solidFill>
              <a:srgbClr val="0345E4"/>
            </a:solidFill>
          </p:spPr>
          <p:txBody>
            <a:bodyPr/>
            <a:lstStyle/>
            <a:p>
              <a:endParaRPr lang="vi-VN"/>
            </a:p>
          </p:txBody>
        </p:sp>
        <p:sp>
          <p:nvSpPr>
            <p:cNvPr id="4" name="TextBox 4"/>
            <p:cNvSpPr txBox="1"/>
            <p:nvPr/>
          </p:nvSpPr>
          <p:spPr>
            <a:xfrm>
              <a:off x="0" y="-38100"/>
              <a:ext cx="4816593" cy="627899"/>
            </a:xfrm>
            <a:prstGeom prst="rect">
              <a:avLst/>
            </a:prstGeom>
          </p:spPr>
          <p:txBody>
            <a:bodyPr lIns="50800" tIns="50800" rIns="50800" bIns="50800" rtlCol="0" anchor="ctr"/>
            <a:lstStyle/>
            <a:p>
              <a:pPr algn="ctr">
                <a:lnSpc>
                  <a:spcPts val="2520"/>
                </a:lnSpc>
              </a:pPr>
              <a:endParaRPr/>
            </a:p>
          </p:txBody>
        </p:sp>
      </p:grpSp>
      <p:graphicFrame>
        <p:nvGraphicFramePr>
          <p:cNvPr id="5" name="Table 5"/>
          <p:cNvGraphicFramePr>
            <a:graphicFrameLocks noGrp="1"/>
          </p:cNvGraphicFramePr>
          <p:nvPr/>
        </p:nvGraphicFramePr>
        <p:xfrm>
          <a:off x="1323381" y="2653634"/>
          <a:ext cx="11283910" cy="6604666"/>
        </p:xfrm>
        <a:graphic>
          <a:graphicData uri="http://schemas.openxmlformats.org/drawingml/2006/table">
            <a:tbl>
              <a:tblPr/>
              <a:tblGrid>
                <a:gridCol w="3041824">
                  <a:extLst>
                    <a:ext uri="{9D8B030D-6E8A-4147-A177-3AD203B41FA5}">
                      <a16:colId xmlns:a16="http://schemas.microsoft.com/office/drawing/2014/main" val="20000"/>
                    </a:ext>
                  </a:extLst>
                </a:gridCol>
                <a:gridCol w="1603264">
                  <a:extLst>
                    <a:ext uri="{9D8B030D-6E8A-4147-A177-3AD203B41FA5}">
                      <a16:colId xmlns:a16="http://schemas.microsoft.com/office/drawing/2014/main" val="20001"/>
                    </a:ext>
                  </a:extLst>
                </a:gridCol>
                <a:gridCol w="1571659">
                  <a:extLst>
                    <a:ext uri="{9D8B030D-6E8A-4147-A177-3AD203B41FA5}">
                      <a16:colId xmlns:a16="http://schemas.microsoft.com/office/drawing/2014/main" val="20002"/>
                    </a:ext>
                  </a:extLst>
                </a:gridCol>
                <a:gridCol w="1155190">
                  <a:extLst>
                    <a:ext uri="{9D8B030D-6E8A-4147-A177-3AD203B41FA5}">
                      <a16:colId xmlns:a16="http://schemas.microsoft.com/office/drawing/2014/main" val="20003"/>
                    </a:ext>
                  </a:extLst>
                </a:gridCol>
                <a:gridCol w="1499027">
                  <a:extLst>
                    <a:ext uri="{9D8B030D-6E8A-4147-A177-3AD203B41FA5}">
                      <a16:colId xmlns:a16="http://schemas.microsoft.com/office/drawing/2014/main" val="20004"/>
                    </a:ext>
                  </a:extLst>
                </a:gridCol>
                <a:gridCol w="2412946">
                  <a:extLst>
                    <a:ext uri="{9D8B030D-6E8A-4147-A177-3AD203B41FA5}">
                      <a16:colId xmlns:a16="http://schemas.microsoft.com/office/drawing/2014/main" val="20005"/>
                    </a:ext>
                  </a:extLst>
                </a:gridCol>
              </a:tblGrid>
              <a:tr h="990594">
                <a:tc>
                  <a:txBody>
                    <a:bodyPr/>
                    <a:lstStyle/>
                    <a:p>
                      <a:pPr algn="l">
                        <a:lnSpc>
                          <a:spcPts val="2800"/>
                        </a:lnSpc>
                        <a:defRPr/>
                      </a:pPr>
                      <a:r>
                        <a:rPr lang="en-US" sz="2000">
                          <a:solidFill>
                            <a:srgbClr val="000000"/>
                          </a:solidFill>
                          <a:latin typeface="Inter Bold"/>
                        </a:rPr>
                        <a:t>Mô hình </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Bold"/>
                        </a:rPr>
                        <a:t>Accuracy</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Bold"/>
                        </a:rPr>
                        <a:t>Precision</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Bold"/>
                        </a:rPr>
                        <a:t>Recall</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Bold"/>
                        </a:rPr>
                        <a:t>F1-score</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Bold"/>
                        </a:rPr>
                        <a:t>ROC-AUC score</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90594">
                <a:tc>
                  <a:txBody>
                    <a:bodyPr/>
                    <a:lstStyle/>
                    <a:p>
                      <a:pPr algn="l">
                        <a:lnSpc>
                          <a:spcPts val="2800"/>
                        </a:lnSpc>
                        <a:defRPr/>
                      </a:pPr>
                      <a:r>
                        <a:rPr lang="en-US" sz="2000">
                          <a:solidFill>
                            <a:srgbClr val="000000"/>
                          </a:solidFill>
                          <a:latin typeface="Inter Bold"/>
                        </a:rPr>
                        <a:t>Logistic Regression</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a:rPr>
                        <a:t>0.998</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a:rPr>
                        <a:t>0</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a:rPr>
                        <a:t>0</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a:rPr>
                        <a:t>0</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a:rPr>
                        <a:t>0.68</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90594">
                <a:tc>
                  <a:txBody>
                    <a:bodyPr/>
                    <a:lstStyle/>
                    <a:p>
                      <a:pPr algn="l">
                        <a:lnSpc>
                          <a:spcPts val="2800"/>
                        </a:lnSpc>
                        <a:defRPr/>
                      </a:pPr>
                      <a:r>
                        <a:rPr lang="en-US" sz="2000">
                          <a:solidFill>
                            <a:srgbClr val="000000"/>
                          </a:solidFill>
                          <a:latin typeface="Inter Bold"/>
                        </a:rPr>
                        <a:t>K-Nearest Neighbors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a:rPr>
                        <a:t>0.999</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a:rPr>
                        <a:t>0.8</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a:rPr>
                        <a:t>0.07</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a:rPr>
                        <a:t>0.14</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a:rPr>
                        <a:t>0.6</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08221">
                <a:tc>
                  <a:txBody>
                    <a:bodyPr/>
                    <a:lstStyle/>
                    <a:p>
                      <a:pPr algn="l">
                        <a:lnSpc>
                          <a:spcPts val="2800"/>
                        </a:lnSpc>
                        <a:defRPr/>
                      </a:pPr>
                      <a:r>
                        <a:rPr lang="en-US" sz="2000">
                          <a:solidFill>
                            <a:srgbClr val="000000"/>
                          </a:solidFill>
                          <a:latin typeface="Inter Bold"/>
                        </a:rPr>
                        <a:t>SVC</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a:rPr>
                        <a:t>0.998</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a:rPr>
                        <a:t>0.78</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a:rPr>
                        <a:t>0.24</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a:rPr>
                        <a:t>0.25</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a:rPr>
                        <a:t>0.6</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08221">
                <a:tc>
                  <a:txBody>
                    <a:bodyPr/>
                    <a:lstStyle/>
                    <a:p>
                      <a:pPr algn="l">
                        <a:lnSpc>
                          <a:spcPts val="2800"/>
                        </a:lnSpc>
                        <a:defRPr/>
                      </a:pPr>
                      <a:r>
                        <a:rPr lang="en-US" sz="2000">
                          <a:solidFill>
                            <a:srgbClr val="000000"/>
                          </a:solidFill>
                          <a:latin typeface="Inter Bold"/>
                        </a:rPr>
                        <a:t>Decision Tree</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a:rPr>
                        <a:t>0.998</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a:rPr>
                        <a:t>0.24</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Bold"/>
                        </a:rPr>
                        <a:t>0.25</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a:rPr>
                        <a:t>0.24</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a:rPr>
                        <a:t>0.62</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908221">
                <a:tc>
                  <a:txBody>
                    <a:bodyPr/>
                    <a:lstStyle/>
                    <a:p>
                      <a:pPr algn="l">
                        <a:lnSpc>
                          <a:spcPts val="2800"/>
                        </a:lnSpc>
                        <a:defRPr/>
                      </a:pPr>
                      <a:r>
                        <a:rPr lang="en-US" sz="2000">
                          <a:solidFill>
                            <a:srgbClr val="000000"/>
                          </a:solidFill>
                          <a:latin typeface="Inter Bold"/>
                        </a:rPr>
                        <a:t>Random Forest</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Bold"/>
                        </a:rPr>
                        <a:t>0.999</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Bold"/>
                        </a:rPr>
                        <a:t>0.84</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a:rPr>
                        <a:t>0.19</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a:rPr>
                        <a:t>0.32</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a:rPr>
                        <a:t>0.88</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908221">
                <a:tc>
                  <a:txBody>
                    <a:bodyPr/>
                    <a:lstStyle/>
                    <a:p>
                      <a:pPr algn="l">
                        <a:lnSpc>
                          <a:spcPts val="2800"/>
                        </a:lnSpc>
                        <a:defRPr/>
                      </a:pPr>
                      <a:r>
                        <a:rPr lang="en-US" sz="2000">
                          <a:solidFill>
                            <a:srgbClr val="000000"/>
                          </a:solidFill>
                          <a:latin typeface="Inter Bold"/>
                        </a:rPr>
                        <a:t>XGB</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Bold"/>
                        </a:rPr>
                        <a:t>0.999</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a:rPr>
                        <a:t>0.8</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a:rPr>
                        <a:t>0.19</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a:rPr>
                        <a:t>0.31</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800"/>
                        </a:lnSpc>
                        <a:defRPr/>
                      </a:pPr>
                      <a:r>
                        <a:rPr lang="en-US" sz="2000">
                          <a:solidFill>
                            <a:srgbClr val="000000"/>
                          </a:solidFill>
                          <a:latin typeface="Inter Bold"/>
                        </a:rPr>
                        <a:t>0.96</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6" name="Freeform 6"/>
          <p:cNvSpPr/>
          <p:nvPr/>
        </p:nvSpPr>
        <p:spPr>
          <a:xfrm>
            <a:off x="12848734" y="3405766"/>
            <a:ext cx="4289482" cy="1367661"/>
          </a:xfrm>
          <a:custGeom>
            <a:avLst/>
            <a:gdLst/>
            <a:ahLst/>
            <a:cxnLst/>
            <a:rect l="l" t="t" r="r" b="b"/>
            <a:pathLst>
              <a:path w="4289482" h="1367661">
                <a:moveTo>
                  <a:pt x="0" y="0"/>
                </a:moveTo>
                <a:lnTo>
                  <a:pt x="4289482" y="0"/>
                </a:lnTo>
                <a:lnTo>
                  <a:pt x="4289482" y="1367661"/>
                </a:lnTo>
                <a:lnTo>
                  <a:pt x="0" y="1367661"/>
                </a:lnTo>
                <a:lnTo>
                  <a:pt x="0" y="0"/>
                </a:lnTo>
                <a:close/>
              </a:path>
            </a:pathLst>
          </a:custGeom>
          <a:blipFill>
            <a:blip r:embed="rId3"/>
            <a:stretch>
              <a:fillRect/>
            </a:stretch>
          </a:blipFill>
        </p:spPr>
        <p:txBody>
          <a:bodyPr/>
          <a:lstStyle/>
          <a:p>
            <a:endParaRPr lang="vi-VN"/>
          </a:p>
        </p:txBody>
      </p:sp>
      <p:sp>
        <p:nvSpPr>
          <p:cNvPr id="7" name="TextBox 7"/>
          <p:cNvSpPr txBox="1"/>
          <p:nvPr/>
        </p:nvSpPr>
        <p:spPr>
          <a:xfrm>
            <a:off x="1860182" y="933450"/>
            <a:ext cx="15399118" cy="820609"/>
          </a:xfrm>
          <a:prstGeom prst="rect">
            <a:avLst/>
          </a:prstGeom>
        </p:spPr>
        <p:txBody>
          <a:bodyPr lIns="0" tIns="0" rIns="0" bIns="0" rtlCol="0" anchor="t">
            <a:spAutoFit/>
          </a:bodyPr>
          <a:lstStyle/>
          <a:p>
            <a:pPr algn="ctr">
              <a:lnSpc>
                <a:spcPts val="6999"/>
              </a:lnSpc>
            </a:pPr>
            <a:r>
              <a:rPr lang="en-US" sz="4999" spc="99" dirty="0" err="1">
                <a:solidFill>
                  <a:srgbClr val="FFFFFF"/>
                </a:solidFill>
                <a:latin typeface="Public Sans Bold" panose="020B0604020202020204" charset="0"/>
              </a:rPr>
              <a:t>Kết</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quả</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sau</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khi</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chạy</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mô</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hình</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với</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dữ</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liệu</a:t>
            </a:r>
            <a:r>
              <a:rPr lang="en-US" sz="4999" spc="99" dirty="0">
                <a:solidFill>
                  <a:srgbClr val="FFFFFF"/>
                </a:solidFill>
                <a:latin typeface="Public Sans Bold" panose="020B0604020202020204" charset="0"/>
              </a:rPr>
              <a:t> </a:t>
            </a:r>
            <a:r>
              <a:rPr lang="en-US" sz="4999" spc="99" dirty="0" err="1">
                <a:solidFill>
                  <a:srgbClr val="FFFFFF"/>
                </a:solidFill>
                <a:latin typeface="Public Sans Bold" panose="020B0604020202020204" charset="0"/>
              </a:rPr>
              <a:t>gốc</a:t>
            </a:r>
            <a:endParaRPr lang="en-US" sz="4999" spc="99" dirty="0">
              <a:solidFill>
                <a:srgbClr val="FFFFFF"/>
              </a:solidFill>
              <a:latin typeface="Public Sans Bold" panose="020B0604020202020204" charset="0"/>
            </a:endParaRPr>
          </a:p>
        </p:txBody>
      </p:sp>
      <p:sp>
        <p:nvSpPr>
          <p:cNvPr id="8" name="TextBox 8"/>
          <p:cNvSpPr txBox="1"/>
          <p:nvPr/>
        </p:nvSpPr>
        <p:spPr>
          <a:xfrm>
            <a:off x="12969818" y="5879767"/>
            <a:ext cx="4047315" cy="1764665"/>
          </a:xfrm>
          <a:prstGeom prst="rect">
            <a:avLst/>
          </a:prstGeom>
        </p:spPr>
        <p:txBody>
          <a:bodyPr lIns="0" tIns="0" rIns="0" bIns="0" rtlCol="0" anchor="t">
            <a:spAutoFit/>
          </a:bodyPr>
          <a:lstStyle/>
          <a:p>
            <a:pPr marL="0" lvl="0" indent="0" algn="just">
              <a:lnSpc>
                <a:spcPts val="3565"/>
              </a:lnSpc>
            </a:pPr>
            <a:r>
              <a:rPr lang="en-US" sz="2300">
                <a:solidFill>
                  <a:srgbClr val="000000"/>
                </a:solidFill>
                <a:latin typeface="Open Sans"/>
              </a:rPr>
              <a:t>Độ chính xác lên đến 99,9% trong khi chỉ số Recall thấp cho thấy mô hình đã bỏ sót nhiều trường hợp rửa tiền</a:t>
            </a:r>
          </a:p>
        </p:txBody>
      </p:sp>
      <p:sp>
        <p:nvSpPr>
          <p:cNvPr id="9" name="TextBox 9"/>
          <p:cNvSpPr txBox="1"/>
          <p:nvPr/>
        </p:nvSpPr>
        <p:spPr>
          <a:xfrm>
            <a:off x="14129159" y="9724708"/>
            <a:ext cx="2920722"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Inter Italics"/>
              </a:rPr>
              <a:t>(Nguồn tác giả tổng hợp)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alpha val="60000"/>
          </a:schemeClr>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b="-32977"/>
            </a:stretch>
          </a:blipFill>
        </p:spPr>
        <p:txBody>
          <a:bodyPr/>
          <a:lstStyle/>
          <a:p>
            <a:endParaRPr lang="vi-VN"/>
          </a:p>
        </p:txBody>
      </p:sp>
      <p:grpSp>
        <p:nvGrpSpPr>
          <p:cNvPr id="3" name="Group 3"/>
          <p:cNvGrpSpPr/>
          <p:nvPr/>
        </p:nvGrpSpPr>
        <p:grpSpPr>
          <a:xfrm>
            <a:off x="0" y="-115989"/>
            <a:ext cx="18288000" cy="10903152"/>
            <a:chOff x="0" y="0"/>
            <a:chExt cx="4816593" cy="2871612"/>
          </a:xfrm>
        </p:grpSpPr>
        <p:sp>
          <p:nvSpPr>
            <p:cNvPr id="4" name="Freeform 4"/>
            <p:cNvSpPr/>
            <p:nvPr/>
          </p:nvSpPr>
          <p:spPr>
            <a:xfrm>
              <a:off x="0" y="0"/>
              <a:ext cx="4816592" cy="2871612"/>
            </a:xfrm>
            <a:custGeom>
              <a:avLst/>
              <a:gdLst/>
              <a:ahLst/>
              <a:cxnLst/>
              <a:rect l="l" t="t" r="r" b="b"/>
              <a:pathLst>
                <a:path w="4816592" h="2871612">
                  <a:moveTo>
                    <a:pt x="0" y="0"/>
                  </a:moveTo>
                  <a:lnTo>
                    <a:pt x="4816592" y="0"/>
                  </a:lnTo>
                  <a:lnTo>
                    <a:pt x="4816592" y="2871612"/>
                  </a:lnTo>
                  <a:lnTo>
                    <a:pt x="0" y="2871612"/>
                  </a:lnTo>
                  <a:close/>
                </a:path>
              </a:pathLst>
            </a:custGeom>
            <a:solidFill>
              <a:srgbClr val="0345E4">
                <a:alpha val="72000"/>
              </a:srgbClr>
            </a:solidFill>
          </p:spPr>
          <p:txBody>
            <a:bodyPr/>
            <a:lstStyle/>
            <a:p>
              <a:endParaRPr lang="vi-VN" dirty="0"/>
            </a:p>
          </p:txBody>
        </p:sp>
        <p:sp>
          <p:nvSpPr>
            <p:cNvPr id="5" name="TextBox 5"/>
            <p:cNvSpPr txBox="1"/>
            <p:nvPr/>
          </p:nvSpPr>
          <p:spPr>
            <a:xfrm>
              <a:off x="0" y="-38100"/>
              <a:ext cx="4816593" cy="2909712"/>
            </a:xfrm>
            <a:prstGeom prst="rect">
              <a:avLst/>
            </a:prstGeom>
          </p:spPr>
          <p:txBody>
            <a:bodyPr lIns="50800" tIns="50800" rIns="50800" bIns="50800" rtlCol="0" anchor="ctr"/>
            <a:lstStyle/>
            <a:p>
              <a:pPr algn="ctr">
                <a:lnSpc>
                  <a:spcPts val="2659"/>
                </a:lnSpc>
              </a:pPr>
              <a:endParaRPr/>
            </a:p>
          </p:txBody>
        </p:sp>
      </p:grpSp>
      <p:sp>
        <p:nvSpPr>
          <p:cNvPr id="6" name="AutoShape 6"/>
          <p:cNvSpPr/>
          <p:nvPr/>
        </p:nvSpPr>
        <p:spPr>
          <a:xfrm>
            <a:off x="8488950" y="5095875"/>
            <a:ext cx="1310100" cy="0"/>
          </a:xfrm>
          <a:prstGeom prst="line">
            <a:avLst/>
          </a:prstGeom>
          <a:ln w="95250" cap="flat">
            <a:solidFill>
              <a:srgbClr val="FFFFFF"/>
            </a:solidFill>
            <a:prstDash val="solid"/>
            <a:headEnd type="none" w="sm" len="sm"/>
            <a:tailEnd type="none" w="sm" len="sm"/>
          </a:ln>
        </p:spPr>
        <p:txBody>
          <a:bodyPr/>
          <a:lstStyle/>
          <a:p>
            <a:endParaRPr lang="vi-VN"/>
          </a:p>
        </p:txBody>
      </p:sp>
      <p:grpSp>
        <p:nvGrpSpPr>
          <p:cNvPr id="7" name="Group 7"/>
          <p:cNvGrpSpPr/>
          <p:nvPr/>
        </p:nvGrpSpPr>
        <p:grpSpPr>
          <a:xfrm>
            <a:off x="15664971" y="-782737"/>
            <a:ext cx="3744615" cy="3744615"/>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alpha val="19608"/>
              </a:srgbClr>
            </a:solidFill>
            <a:ln w="571500" cap="sq">
              <a:solidFill>
                <a:srgbClr val="FFFFFF">
                  <a:alpha val="19608"/>
                </a:srgbClr>
              </a:solidFill>
              <a:prstDash val="solid"/>
              <a:miter/>
            </a:ln>
          </p:spPr>
          <p:txBody>
            <a:bodyPr/>
            <a:lstStyle/>
            <a:p>
              <a:endParaRPr lang="vi-VN"/>
            </a:p>
          </p:txBody>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755020" y="7356528"/>
            <a:ext cx="2350854" cy="235085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alpha val="19608"/>
              </a:srgbClr>
            </a:solidFill>
            <a:ln w="571500" cap="sq">
              <a:solidFill>
                <a:srgbClr val="FFFFFF">
                  <a:alpha val="19608"/>
                </a:srgbClr>
              </a:solidFill>
              <a:prstDash val="solid"/>
              <a:miter/>
            </a:ln>
          </p:spPr>
          <p:txBody>
            <a:bodyPr/>
            <a:lstStyle/>
            <a:p>
              <a:endParaRPr lang="vi-VN"/>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TextBox 13"/>
          <p:cNvSpPr txBox="1"/>
          <p:nvPr/>
        </p:nvSpPr>
        <p:spPr>
          <a:xfrm>
            <a:off x="4123387" y="2737623"/>
            <a:ext cx="10041226" cy="1605696"/>
          </a:xfrm>
          <a:prstGeom prst="rect">
            <a:avLst/>
          </a:prstGeom>
        </p:spPr>
        <p:txBody>
          <a:bodyPr lIns="0" tIns="0" rIns="0" bIns="0" rtlCol="0" anchor="t">
            <a:spAutoFit/>
          </a:bodyPr>
          <a:lstStyle/>
          <a:p>
            <a:pPr algn="ctr">
              <a:lnSpc>
                <a:spcPts val="13685"/>
              </a:lnSpc>
            </a:pPr>
            <a:r>
              <a:rPr lang="en-US" sz="9775" dirty="0">
                <a:solidFill>
                  <a:srgbClr val="FFFFFF"/>
                </a:solidFill>
                <a:latin typeface="Public Sans Bold" panose="020B0604020202020204" charset="0"/>
              </a:rPr>
              <a:t>HỒ SƠ PANAMA</a:t>
            </a:r>
          </a:p>
        </p:txBody>
      </p:sp>
      <p:sp>
        <p:nvSpPr>
          <p:cNvPr id="14" name="TextBox 14"/>
          <p:cNvSpPr txBox="1"/>
          <p:nvPr/>
        </p:nvSpPr>
        <p:spPr>
          <a:xfrm>
            <a:off x="2622931" y="5316907"/>
            <a:ext cx="13042139" cy="2039621"/>
          </a:xfrm>
          <a:prstGeom prst="rect">
            <a:avLst/>
          </a:prstGeom>
        </p:spPr>
        <p:txBody>
          <a:bodyPr lIns="0" tIns="0" rIns="0" bIns="0" rtlCol="0" anchor="t">
            <a:spAutoFit/>
          </a:bodyPr>
          <a:lstStyle/>
          <a:p>
            <a:pPr algn="ctr">
              <a:lnSpc>
                <a:spcPts val="5599"/>
              </a:lnSpc>
            </a:pPr>
            <a:r>
              <a:rPr lang="en-US" sz="2799" dirty="0" err="1">
                <a:solidFill>
                  <a:srgbClr val="FFFFFF"/>
                </a:solidFill>
                <a:latin typeface="Open Sans"/>
              </a:rPr>
              <a:t>Vụ</a:t>
            </a:r>
            <a:r>
              <a:rPr lang="en-US" sz="2799" dirty="0">
                <a:solidFill>
                  <a:srgbClr val="FFFFFF"/>
                </a:solidFill>
                <a:latin typeface="Open Sans"/>
              </a:rPr>
              <a:t> </a:t>
            </a:r>
            <a:r>
              <a:rPr lang="en-US" sz="2799" dirty="0" err="1">
                <a:solidFill>
                  <a:srgbClr val="FFFFFF"/>
                </a:solidFill>
                <a:latin typeface="Open Sans"/>
              </a:rPr>
              <a:t>rò</a:t>
            </a:r>
            <a:r>
              <a:rPr lang="en-US" sz="2799" dirty="0">
                <a:solidFill>
                  <a:srgbClr val="FFFFFF"/>
                </a:solidFill>
                <a:latin typeface="Open Sans"/>
              </a:rPr>
              <a:t> </a:t>
            </a:r>
            <a:r>
              <a:rPr lang="en-US" sz="2799" dirty="0" err="1">
                <a:solidFill>
                  <a:srgbClr val="FFFFFF"/>
                </a:solidFill>
                <a:latin typeface="Open Sans"/>
              </a:rPr>
              <a:t>rỉ</a:t>
            </a:r>
            <a:r>
              <a:rPr lang="en-US" sz="2799" dirty="0">
                <a:solidFill>
                  <a:srgbClr val="FFFFFF"/>
                </a:solidFill>
                <a:latin typeface="Open Sans"/>
              </a:rPr>
              <a:t> </a:t>
            </a:r>
            <a:r>
              <a:rPr lang="en-US" sz="2799" dirty="0" err="1">
                <a:solidFill>
                  <a:srgbClr val="FFFFFF"/>
                </a:solidFill>
                <a:latin typeface="Open Sans"/>
              </a:rPr>
              <a:t>thông</a:t>
            </a:r>
            <a:r>
              <a:rPr lang="en-US" sz="2799" dirty="0">
                <a:solidFill>
                  <a:srgbClr val="FFFFFF"/>
                </a:solidFill>
                <a:latin typeface="Open Sans"/>
              </a:rPr>
              <a:t> tin </a:t>
            </a:r>
            <a:r>
              <a:rPr lang="en-US" sz="2799" dirty="0" err="1">
                <a:solidFill>
                  <a:srgbClr val="FFFFFF"/>
                </a:solidFill>
                <a:latin typeface="Open Sans"/>
              </a:rPr>
              <a:t>gồm</a:t>
            </a:r>
            <a:r>
              <a:rPr lang="en-US" sz="2799" dirty="0">
                <a:solidFill>
                  <a:srgbClr val="FFFFFF"/>
                </a:solidFill>
                <a:latin typeface="Open Sans"/>
              </a:rPr>
              <a:t> </a:t>
            </a:r>
            <a:r>
              <a:rPr lang="en-US" sz="2799" dirty="0" err="1">
                <a:solidFill>
                  <a:srgbClr val="FFFFFF"/>
                </a:solidFill>
                <a:latin typeface="Open Sans"/>
              </a:rPr>
              <a:t>bộ</a:t>
            </a:r>
            <a:r>
              <a:rPr lang="en-US" sz="2799" dirty="0">
                <a:solidFill>
                  <a:srgbClr val="FFFFFF"/>
                </a:solidFill>
                <a:latin typeface="Open Sans"/>
              </a:rPr>
              <a:t> 11,5 </a:t>
            </a:r>
            <a:r>
              <a:rPr lang="en-US" sz="2799" dirty="0" err="1">
                <a:solidFill>
                  <a:srgbClr val="FFFFFF"/>
                </a:solidFill>
                <a:latin typeface="Open Sans"/>
              </a:rPr>
              <a:t>triệu</a:t>
            </a:r>
            <a:r>
              <a:rPr lang="en-US" sz="2799" dirty="0">
                <a:solidFill>
                  <a:srgbClr val="FFFFFF"/>
                </a:solidFill>
                <a:latin typeface="Open Sans"/>
              </a:rPr>
              <a:t> </a:t>
            </a:r>
            <a:r>
              <a:rPr lang="en-US" sz="2799" dirty="0" err="1">
                <a:solidFill>
                  <a:srgbClr val="FFFFFF"/>
                </a:solidFill>
                <a:latin typeface="Open Sans"/>
              </a:rPr>
              <a:t>tài</a:t>
            </a:r>
            <a:r>
              <a:rPr lang="en-US" sz="2799" dirty="0">
                <a:solidFill>
                  <a:srgbClr val="FFFFFF"/>
                </a:solidFill>
                <a:latin typeface="Open Sans"/>
              </a:rPr>
              <a:t> </a:t>
            </a:r>
            <a:r>
              <a:rPr lang="en-US" sz="2799" dirty="0" err="1">
                <a:solidFill>
                  <a:srgbClr val="FFFFFF"/>
                </a:solidFill>
                <a:latin typeface="Open Sans"/>
              </a:rPr>
              <a:t>liệu</a:t>
            </a:r>
            <a:r>
              <a:rPr lang="en-US" sz="2799" dirty="0">
                <a:solidFill>
                  <a:srgbClr val="FFFFFF"/>
                </a:solidFill>
                <a:latin typeface="Open Sans"/>
              </a:rPr>
              <a:t> </a:t>
            </a:r>
            <a:r>
              <a:rPr lang="en-US" sz="2799" dirty="0" err="1">
                <a:solidFill>
                  <a:srgbClr val="FFFFFF"/>
                </a:solidFill>
                <a:latin typeface="Open Sans"/>
              </a:rPr>
              <a:t>mật</a:t>
            </a:r>
            <a:r>
              <a:rPr lang="en-US" sz="2799" dirty="0">
                <a:solidFill>
                  <a:srgbClr val="FFFFFF"/>
                </a:solidFill>
                <a:latin typeface="Open Sans"/>
              </a:rPr>
              <a:t> </a:t>
            </a:r>
            <a:r>
              <a:rPr lang="en-US" sz="2799" dirty="0" err="1">
                <a:solidFill>
                  <a:srgbClr val="FFFFFF"/>
                </a:solidFill>
                <a:latin typeface="Open Sans"/>
              </a:rPr>
              <a:t>của</a:t>
            </a:r>
            <a:r>
              <a:rPr lang="en-US" sz="2799" dirty="0">
                <a:solidFill>
                  <a:srgbClr val="FFFFFF"/>
                </a:solidFill>
                <a:latin typeface="Open Sans"/>
              </a:rPr>
              <a:t> </a:t>
            </a:r>
            <a:r>
              <a:rPr lang="en-US" sz="2799" dirty="0" err="1">
                <a:solidFill>
                  <a:srgbClr val="FFFFFF"/>
                </a:solidFill>
                <a:latin typeface="Open Sans"/>
              </a:rPr>
              <a:t>công</a:t>
            </a:r>
            <a:r>
              <a:rPr lang="en-US" sz="2799" dirty="0">
                <a:solidFill>
                  <a:srgbClr val="FFFFFF"/>
                </a:solidFill>
                <a:latin typeface="Open Sans"/>
              </a:rPr>
              <a:t> ty  </a:t>
            </a:r>
            <a:r>
              <a:rPr lang="en-US" sz="2799" dirty="0" err="1">
                <a:solidFill>
                  <a:srgbClr val="FFFFFF"/>
                </a:solidFill>
                <a:latin typeface="Open Sans"/>
              </a:rPr>
              <a:t>Mossack</a:t>
            </a:r>
            <a:r>
              <a:rPr lang="en-US" sz="2799" dirty="0">
                <a:solidFill>
                  <a:srgbClr val="FFFFFF"/>
                </a:solidFill>
                <a:latin typeface="Open Sans"/>
              </a:rPr>
              <a:t> Fonseca  </a:t>
            </a:r>
          </a:p>
          <a:p>
            <a:pPr marL="0" lvl="0" indent="0" algn="ctr">
              <a:lnSpc>
                <a:spcPts val="5599"/>
              </a:lnSpc>
            </a:pPr>
            <a:r>
              <a:rPr lang="en-US" sz="2799" dirty="0" err="1">
                <a:solidFill>
                  <a:srgbClr val="FFFFFF"/>
                </a:solidFill>
                <a:latin typeface="Open Sans"/>
              </a:rPr>
              <a:t>tiết</a:t>
            </a:r>
            <a:r>
              <a:rPr lang="en-US" sz="2799" dirty="0">
                <a:solidFill>
                  <a:srgbClr val="FFFFFF"/>
                </a:solidFill>
                <a:latin typeface="Open Sans"/>
              </a:rPr>
              <a:t> </a:t>
            </a:r>
            <a:r>
              <a:rPr lang="en-US" sz="2799" dirty="0" err="1">
                <a:solidFill>
                  <a:srgbClr val="FFFFFF"/>
                </a:solidFill>
                <a:latin typeface="Open Sans"/>
              </a:rPr>
              <a:t>lộ</a:t>
            </a:r>
            <a:r>
              <a:rPr lang="en-US" sz="2799" dirty="0">
                <a:solidFill>
                  <a:srgbClr val="FFFFFF"/>
                </a:solidFill>
                <a:latin typeface="Open Sans"/>
              </a:rPr>
              <a:t> </a:t>
            </a:r>
            <a:r>
              <a:rPr lang="en-US" sz="2799" dirty="0" err="1">
                <a:solidFill>
                  <a:srgbClr val="FFFFFF"/>
                </a:solidFill>
                <a:latin typeface="Open Sans"/>
              </a:rPr>
              <a:t>cách</a:t>
            </a:r>
            <a:r>
              <a:rPr lang="en-US" sz="2799" dirty="0">
                <a:solidFill>
                  <a:srgbClr val="FFFFFF"/>
                </a:solidFill>
                <a:latin typeface="Open Sans"/>
              </a:rPr>
              <a:t> </a:t>
            </a:r>
            <a:r>
              <a:rPr lang="en-US" sz="2799" dirty="0" err="1">
                <a:solidFill>
                  <a:srgbClr val="FFFFFF"/>
                </a:solidFill>
                <a:latin typeface="Open Sans"/>
              </a:rPr>
              <a:t>công</a:t>
            </a:r>
            <a:r>
              <a:rPr lang="en-US" sz="2799" dirty="0">
                <a:solidFill>
                  <a:srgbClr val="FFFFFF"/>
                </a:solidFill>
                <a:latin typeface="Open Sans"/>
              </a:rPr>
              <a:t> ty </a:t>
            </a:r>
            <a:r>
              <a:rPr lang="en-US" sz="2799" dirty="0" err="1">
                <a:solidFill>
                  <a:srgbClr val="FFFFFF"/>
                </a:solidFill>
                <a:latin typeface="Open Sans"/>
              </a:rPr>
              <a:t>này</a:t>
            </a:r>
            <a:r>
              <a:rPr lang="en-US" sz="2799" dirty="0">
                <a:solidFill>
                  <a:srgbClr val="FFFFFF"/>
                </a:solidFill>
                <a:latin typeface="Open Sans"/>
              </a:rPr>
              <a:t> </a:t>
            </a:r>
            <a:r>
              <a:rPr lang="en-US" sz="2799" dirty="0" err="1">
                <a:solidFill>
                  <a:srgbClr val="FFFFFF"/>
                </a:solidFill>
                <a:latin typeface="Open Sans"/>
              </a:rPr>
              <a:t>giúp</a:t>
            </a:r>
            <a:r>
              <a:rPr lang="en-US" sz="2799" dirty="0">
                <a:solidFill>
                  <a:srgbClr val="FFFFFF"/>
                </a:solidFill>
                <a:latin typeface="Open Sans"/>
              </a:rPr>
              <a:t> </a:t>
            </a:r>
            <a:r>
              <a:rPr lang="en-US" sz="2799" dirty="0" err="1">
                <a:solidFill>
                  <a:srgbClr val="FFFFFF"/>
                </a:solidFill>
                <a:latin typeface="Open Sans"/>
              </a:rPr>
              <a:t>khách</a:t>
            </a:r>
            <a:r>
              <a:rPr lang="en-US" sz="2799" dirty="0">
                <a:solidFill>
                  <a:srgbClr val="FFFFFF"/>
                </a:solidFill>
                <a:latin typeface="Open Sans"/>
              </a:rPr>
              <a:t> </a:t>
            </a:r>
            <a:r>
              <a:rPr lang="en-US" sz="2799" dirty="0" err="1">
                <a:solidFill>
                  <a:srgbClr val="FFFFFF"/>
                </a:solidFill>
                <a:latin typeface="Open Sans"/>
              </a:rPr>
              <a:t>hàng</a:t>
            </a:r>
            <a:r>
              <a:rPr lang="en-US" sz="2799" dirty="0">
                <a:solidFill>
                  <a:srgbClr val="FFFFFF"/>
                </a:solidFill>
                <a:latin typeface="Open Sans"/>
              </a:rPr>
              <a:t> </a:t>
            </a:r>
            <a:r>
              <a:rPr lang="en-US" sz="2799" dirty="0" err="1">
                <a:solidFill>
                  <a:srgbClr val="FFFFFF"/>
                </a:solidFill>
                <a:latin typeface="Open Sans"/>
              </a:rPr>
              <a:t>của</a:t>
            </a:r>
            <a:r>
              <a:rPr lang="en-US" sz="2799" dirty="0">
                <a:solidFill>
                  <a:srgbClr val="FFFFFF"/>
                </a:solidFill>
                <a:latin typeface="Open Sans"/>
              </a:rPr>
              <a:t> </a:t>
            </a:r>
            <a:r>
              <a:rPr lang="en-US" sz="2799" dirty="0" err="1">
                <a:solidFill>
                  <a:srgbClr val="FFFFFF"/>
                </a:solidFill>
                <a:latin typeface="Open Sans"/>
              </a:rPr>
              <a:t>mình</a:t>
            </a:r>
            <a:r>
              <a:rPr lang="en-US" sz="2799" dirty="0">
                <a:solidFill>
                  <a:srgbClr val="FFFFFF"/>
                </a:solidFill>
                <a:latin typeface="Open Sans"/>
              </a:rPr>
              <a:t> </a:t>
            </a:r>
            <a:r>
              <a:rPr lang="en-US" sz="2799" dirty="0" err="1">
                <a:solidFill>
                  <a:srgbClr val="FFFFFF"/>
                </a:solidFill>
                <a:latin typeface="Open Sans"/>
              </a:rPr>
              <a:t>là</a:t>
            </a:r>
            <a:r>
              <a:rPr lang="en-US" sz="2799" dirty="0">
                <a:solidFill>
                  <a:srgbClr val="FFFFFF"/>
                </a:solidFill>
                <a:latin typeface="Open Sans"/>
              </a:rPr>
              <a:t> </a:t>
            </a:r>
            <a:r>
              <a:rPr lang="en-US" sz="2799" dirty="0" err="1">
                <a:solidFill>
                  <a:srgbClr val="FFFFFF"/>
                </a:solidFill>
                <a:latin typeface="Open Sans"/>
              </a:rPr>
              <a:t>những</a:t>
            </a:r>
            <a:r>
              <a:rPr lang="en-US" sz="2799" dirty="0">
                <a:solidFill>
                  <a:srgbClr val="FFFFFF"/>
                </a:solidFill>
                <a:latin typeface="Open Sans"/>
              </a:rPr>
              <a:t> </a:t>
            </a:r>
            <a:r>
              <a:rPr lang="en-US" sz="2799" dirty="0" err="1">
                <a:solidFill>
                  <a:srgbClr val="FFFFFF"/>
                </a:solidFill>
                <a:latin typeface="Open Sans"/>
              </a:rPr>
              <a:t>chính</a:t>
            </a:r>
            <a:r>
              <a:rPr lang="en-US" sz="2799" dirty="0">
                <a:solidFill>
                  <a:srgbClr val="FFFFFF"/>
                </a:solidFill>
                <a:latin typeface="Open Sans"/>
              </a:rPr>
              <a:t> </a:t>
            </a:r>
            <a:r>
              <a:rPr lang="en-US" sz="2799" dirty="0" err="1">
                <a:solidFill>
                  <a:srgbClr val="FFFFFF"/>
                </a:solidFill>
                <a:latin typeface="Open Sans"/>
              </a:rPr>
              <a:t>trị</a:t>
            </a:r>
            <a:r>
              <a:rPr lang="en-US" sz="2799" dirty="0">
                <a:solidFill>
                  <a:srgbClr val="FFFFFF"/>
                </a:solidFill>
                <a:latin typeface="Open Sans"/>
              </a:rPr>
              <a:t> </a:t>
            </a:r>
            <a:r>
              <a:rPr lang="en-US" sz="2799" dirty="0" err="1">
                <a:solidFill>
                  <a:srgbClr val="FFFFFF"/>
                </a:solidFill>
                <a:latin typeface="Open Sans"/>
              </a:rPr>
              <a:t>gia</a:t>
            </a:r>
            <a:r>
              <a:rPr lang="en-US" sz="2799" dirty="0">
                <a:solidFill>
                  <a:srgbClr val="FFFFFF"/>
                </a:solidFill>
                <a:latin typeface="Open Sans"/>
              </a:rPr>
              <a:t>, </a:t>
            </a:r>
            <a:r>
              <a:rPr lang="en-US" sz="2799" dirty="0" err="1">
                <a:solidFill>
                  <a:srgbClr val="FFFFFF"/>
                </a:solidFill>
                <a:latin typeface="Open Sans"/>
              </a:rPr>
              <a:t>người</a:t>
            </a:r>
            <a:r>
              <a:rPr lang="en-US" sz="2799" dirty="0">
                <a:solidFill>
                  <a:srgbClr val="FFFFFF"/>
                </a:solidFill>
                <a:latin typeface="Open Sans"/>
              </a:rPr>
              <a:t> </a:t>
            </a:r>
            <a:r>
              <a:rPr lang="en-US" sz="2799" dirty="0" err="1">
                <a:solidFill>
                  <a:srgbClr val="FFFFFF"/>
                </a:solidFill>
                <a:latin typeface="Open Sans"/>
              </a:rPr>
              <a:t>nổi</a:t>
            </a:r>
            <a:r>
              <a:rPr lang="en-US" sz="2799" dirty="0">
                <a:solidFill>
                  <a:srgbClr val="FFFFFF"/>
                </a:solidFill>
                <a:latin typeface="Open Sans"/>
              </a:rPr>
              <a:t> </a:t>
            </a:r>
            <a:r>
              <a:rPr lang="en-US" sz="2799" dirty="0" err="1">
                <a:solidFill>
                  <a:srgbClr val="FFFFFF"/>
                </a:solidFill>
                <a:latin typeface="Open Sans"/>
              </a:rPr>
              <a:t>tiếng</a:t>
            </a:r>
            <a:r>
              <a:rPr lang="en-US" sz="2799" dirty="0">
                <a:solidFill>
                  <a:srgbClr val="FFFFFF"/>
                </a:solidFill>
                <a:latin typeface="Open Sans"/>
              </a:rPr>
              <a:t>, </a:t>
            </a:r>
            <a:r>
              <a:rPr lang="en-US" sz="2799" dirty="0" err="1">
                <a:solidFill>
                  <a:srgbClr val="FFFFFF"/>
                </a:solidFill>
                <a:latin typeface="Open Sans"/>
              </a:rPr>
              <a:t>các</a:t>
            </a:r>
            <a:r>
              <a:rPr lang="en-US" sz="2799" dirty="0">
                <a:solidFill>
                  <a:srgbClr val="FFFFFF"/>
                </a:solidFill>
                <a:latin typeface="Open Sans"/>
              </a:rPr>
              <a:t> </a:t>
            </a:r>
            <a:r>
              <a:rPr lang="en-US" sz="2799" dirty="0" err="1">
                <a:solidFill>
                  <a:srgbClr val="FFFFFF"/>
                </a:solidFill>
                <a:latin typeface="Open Sans"/>
              </a:rPr>
              <a:t>tập</a:t>
            </a:r>
            <a:r>
              <a:rPr lang="en-US" sz="2799" dirty="0">
                <a:solidFill>
                  <a:srgbClr val="FFFFFF"/>
                </a:solidFill>
                <a:latin typeface="Open Sans"/>
              </a:rPr>
              <a:t> </a:t>
            </a:r>
            <a:r>
              <a:rPr lang="en-US" sz="2799" dirty="0" err="1">
                <a:solidFill>
                  <a:srgbClr val="FFFFFF"/>
                </a:solidFill>
                <a:latin typeface="Open Sans"/>
              </a:rPr>
              <a:t>đoàn</a:t>
            </a:r>
            <a:r>
              <a:rPr lang="en-US" sz="2799" dirty="0">
                <a:solidFill>
                  <a:srgbClr val="FFFFFF"/>
                </a:solidFill>
                <a:latin typeface="Open Sans"/>
              </a:rPr>
              <a:t> </a:t>
            </a:r>
            <a:r>
              <a:rPr lang="en-US" sz="2799" dirty="0" err="1">
                <a:solidFill>
                  <a:srgbClr val="FFFFFF"/>
                </a:solidFill>
                <a:latin typeface="Open Sans"/>
              </a:rPr>
              <a:t>lớn</a:t>
            </a:r>
            <a:r>
              <a:rPr lang="en-US" sz="2799" dirty="0">
                <a:solidFill>
                  <a:srgbClr val="FFFFFF"/>
                </a:solidFill>
                <a:latin typeface="Open Sans"/>
              </a:rPr>
              <a:t>,... </a:t>
            </a:r>
            <a:r>
              <a:rPr lang="en-US" sz="2799" dirty="0" err="1">
                <a:solidFill>
                  <a:srgbClr val="FFFFFF"/>
                </a:solidFill>
                <a:latin typeface="Open Sans"/>
              </a:rPr>
              <a:t>trốn</a:t>
            </a:r>
            <a:r>
              <a:rPr lang="en-US" sz="2799" dirty="0">
                <a:solidFill>
                  <a:srgbClr val="FFFFFF"/>
                </a:solidFill>
                <a:latin typeface="Open Sans"/>
              </a:rPr>
              <a:t> </a:t>
            </a:r>
            <a:r>
              <a:rPr lang="en-US" sz="2799" dirty="0" err="1">
                <a:solidFill>
                  <a:srgbClr val="FFFFFF"/>
                </a:solidFill>
                <a:latin typeface="Open Sans"/>
              </a:rPr>
              <a:t>thuế</a:t>
            </a:r>
            <a:r>
              <a:rPr lang="en-US" sz="2799" dirty="0">
                <a:solidFill>
                  <a:srgbClr val="FFFFFF"/>
                </a:solidFill>
                <a:latin typeface="Open Sans"/>
              </a:rPr>
              <a:t> </a:t>
            </a:r>
            <a:r>
              <a:rPr lang="en-US" sz="2799" dirty="0" err="1">
                <a:solidFill>
                  <a:srgbClr val="FFFFFF"/>
                </a:solidFill>
                <a:latin typeface="Open Sans"/>
              </a:rPr>
              <a:t>và</a:t>
            </a:r>
            <a:r>
              <a:rPr lang="en-US" sz="2799" dirty="0">
                <a:solidFill>
                  <a:srgbClr val="FFFFFF"/>
                </a:solidFill>
                <a:latin typeface="Open Sans"/>
              </a:rPr>
              <a:t> </a:t>
            </a:r>
            <a:r>
              <a:rPr lang="en-US" sz="2799" dirty="0" err="1">
                <a:solidFill>
                  <a:srgbClr val="FFFFFF"/>
                </a:solidFill>
                <a:latin typeface="Open Sans"/>
              </a:rPr>
              <a:t>rửa</a:t>
            </a:r>
            <a:r>
              <a:rPr lang="en-US" sz="2799" dirty="0">
                <a:solidFill>
                  <a:srgbClr val="FFFFFF"/>
                </a:solidFill>
                <a:latin typeface="Open Sans"/>
              </a:rPr>
              <a:t> </a:t>
            </a:r>
            <a:r>
              <a:rPr lang="en-US" sz="2799" dirty="0" err="1">
                <a:solidFill>
                  <a:srgbClr val="FFFFFF"/>
                </a:solidFill>
                <a:latin typeface="Open Sans"/>
              </a:rPr>
              <a:t>tiền</a:t>
            </a:r>
            <a:endParaRPr lang="en-US" sz="2799" dirty="0">
              <a:solidFill>
                <a:srgbClr val="FFFFFF"/>
              </a:solidFill>
              <a:latin typeface="Open Sans"/>
            </a:endParaRPr>
          </a:p>
        </p:txBody>
      </p:sp>
      <p:sp>
        <p:nvSpPr>
          <p:cNvPr id="15" name="TextBox 16">
            <a:extLst>
              <a:ext uri="{FF2B5EF4-FFF2-40B4-BE49-F238E27FC236}">
                <a16:creationId xmlns:a16="http://schemas.microsoft.com/office/drawing/2014/main" id="{6ADDA0DB-6292-4AC2-7FAF-128DE3A319C8}"/>
              </a:ext>
            </a:extLst>
          </p:cNvPr>
          <p:cNvSpPr txBox="1"/>
          <p:nvPr/>
        </p:nvSpPr>
        <p:spPr>
          <a:xfrm>
            <a:off x="9296400" y="8801100"/>
            <a:ext cx="7717807" cy="377825"/>
          </a:xfrm>
          <a:prstGeom prst="rect">
            <a:avLst/>
          </a:prstGeom>
        </p:spPr>
        <p:txBody>
          <a:bodyPr lIns="0" tIns="0" rIns="0" bIns="0" rtlCol="0" anchor="t">
            <a:spAutoFit/>
          </a:bodyPr>
          <a:lstStyle/>
          <a:p>
            <a:pPr marL="0" lvl="0" indent="0" algn="ctr">
              <a:lnSpc>
                <a:spcPts val="3100"/>
              </a:lnSpc>
            </a:pPr>
            <a:r>
              <a:rPr lang="en-US" sz="2000" dirty="0">
                <a:solidFill>
                  <a:schemeClr val="bg1"/>
                </a:solidFill>
                <a:latin typeface="Open Sans Italics"/>
              </a:rPr>
              <a:t>(</a:t>
            </a:r>
            <a:r>
              <a:rPr lang="en-US" sz="2000" dirty="0" err="1">
                <a:solidFill>
                  <a:schemeClr val="bg1"/>
                </a:solidFill>
                <a:latin typeface="Open Sans Italics"/>
              </a:rPr>
              <a:t>Nguồn</a:t>
            </a:r>
            <a:r>
              <a:rPr lang="en-US" sz="2000" dirty="0">
                <a:solidFill>
                  <a:schemeClr val="bg1"/>
                </a:solidFill>
                <a:latin typeface="Open Sans Italics"/>
              </a:rPr>
              <a:t> </a:t>
            </a:r>
            <a:r>
              <a:rPr lang="en-US" sz="2000" dirty="0" err="1">
                <a:solidFill>
                  <a:schemeClr val="bg1"/>
                </a:solidFill>
                <a:latin typeface="Open Sans Italics"/>
              </a:rPr>
              <a:t>Cổng</a:t>
            </a:r>
            <a:r>
              <a:rPr lang="en-US" sz="2000" dirty="0">
                <a:solidFill>
                  <a:schemeClr val="bg1"/>
                </a:solidFill>
                <a:latin typeface="Open Sans Italics"/>
              </a:rPr>
              <a:t> </a:t>
            </a:r>
            <a:r>
              <a:rPr lang="en-US" sz="2000" dirty="0" err="1">
                <a:solidFill>
                  <a:schemeClr val="bg1"/>
                </a:solidFill>
                <a:latin typeface="Open Sans Italics"/>
              </a:rPr>
              <a:t>thông</a:t>
            </a:r>
            <a:r>
              <a:rPr lang="en-US" sz="2000" dirty="0">
                <a:solidFill>
                  <a:schemeClr val="bg1"/>
                </a:solidFill>
                <a:latin typeface="Open Sans Italics"/>
              </a:rPr>
              <a:t> tin </a:t>
            </a:r>
            <a:r>
              <a:rPr lang="en-US" sz="2000" dirty="0" err="1">
                <a:solidFill>
                  <a:schemeClr val="bg1"/>
                </a:solidFill>
                <a:latin typeface="Open Sans Italics"/>
              </a:rPr>
              <a:t>điện</a:t>
            </a:r>
            <a:r>
              <a:rPr lang="en-US" sz="2000" dirty="0">
                <a:solidFill>
                  <a:schemeClr val="bg1"/>
                </a:solidFill>
                <a:latin typeface="Open Sans Italics"/>
              </a:rPr>
              <a:t> </a:t>
            </a:r>
            <a:r>
              <a:rPr lang="en-US" sz="2000" dirty="0" err="1">
                <a:solidFill>
                  <a:schemeClr val="bg1"/>
                </a:solidFill>
                <a:latin typeface="Open Sans Italics"/>
              </a:rPr>
              <a:t>tử</a:t>
            </a:r>
            <a:r>
              <a:rPr lang="en-US" sz="2000" dirty="0">
                <a:solidFill>
                  <a:schemeClr val="bg1"/>
                </a:solidFill>
                <a:latin typeface="Open Sans Italics"/>
              </a:rPr>
              <a:t> </a:t>
            </a:r>
            <a:r>
              <a:rPr lang="en-US" sz="2000" dirty="0" err="1">
                <a:solidFill>
                  <a:schemeClr val="bg1"/>
                </a:solidFill>
                <a:latin typeface="Open Sans Italics"/>
              </a:rPr>
              <a:t>Bộ</a:t>
            </a:r>
            <a:r>
              <a:rPr lang="en-US" sz="2000" dirty="0">
                <a:solidFill>
                  <a:schemeClr val="bg1"/>
                </a:solidFill>
                <a:latin typeface="Open Sans Italics"/>
              </a:rPr>
              <a:t> </a:t>
            </a:r>
            <a:r>
              <a:rPr lang="en-US" sz="2000" dirty="0" err="1">
                <a:solidFill>
                  <a:schemeClr val="bg1"/>
                </a:solidFill>
                <a:latin typeface="Open Sans Italics"/>
              </a:rPr>
              <a:t>tài</a:t>
            </a:r>
            <a:r>
              <a:rPr lang="en-US" sz="2000" dirty="0">
                <a:solidFill>
                  <a:schemeClr val="bg1"/>
                </a:solidFill>
                <a:latin typeface="Open Sans Italics"/>
              </a:rPr>
              <a:t> </a:t>
            </a:r>
            <a:r>
              <a:rPr lang="en-US" sz="2000" dirty="0" err="1">
                <a:solidFill>
                  <a:schemeClr val="bg1"/>
                </a:solidFill>
                <a:latin typeface="Open Sans Italics"/>
              </a:rPr>
              <a:t>chính</a:t>
            </a:r>
            <a:r>
              <a:rPr lang="en-US" sz="2000" dirty="0">
                <a:solidFill>
                  <a:schemeClr val="bg1"/>
                </a:solidFill>
                <a:latin typeface="Open Sans Italics"/>
              </a:rPr>
              <a: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31762"/>
            <a:chOff x="0" y="0"/>
            <a:chExt cx="4816593" cy="482439"/>
          </a:xfrm>
        </p:grpSpPr>
        <p:sp>
          <p:nvSpPr>
            <p:cNvPr id="3" name="Freeform 3"/>
            <p:cNvSpPr/>
            <p:nvPr/>
          </p:nvSpPr>
          <p:spPr>
            <a:xfrm>
              <a:off x="0" y="0"/>
              <a:ext cx="4816592" cy="482439"/>
            </a:xfrm>
            <a:custGeom>
              <a:avLst/>
              <a:gdLst/>
              <a:ahLst/>
              <a:cxnLst/>
              <a:rect l="l" t="t" r="r" b="b"/>
              <a:pathLst>
                <a:path w="4816592" h="482439">
                  <a:moveTo>
                    <a:pt x="0" y="0"/>
                  </a:moveTo>
                  <a:lnTo>
                    <a:pt x="4816592" y="0"/>
                  </a:lnTo>
                  <a:lnTo>
                    <a:pt x="4816592" y="482439"/>
                  </a:lnTo>
                  <a:lnTo>
                    <a:pt x="0" y="482439"/>
                  </a:lnTo>
                  <a:close/>
                </a:path>
              </a:pathLst>
            </a:custGeom>
            <a:solidFill>
              <a:srgbClr val="0345E4"/>
            </a:solidFill>
          </p:spPr>
          <p:txBody>
            <a:bodyPr/>
            <a:lstStyle/>
            <a:p>
              <a:endParaRPr lang="vi-VN"/>
            </a:p>
          </p:txBody>
        </p:sp>
        <p:sp>
          <p:nvSpPr>
            <p:cNvPr id="4" name="TextBox 4"/>
            <p:cNvSpPr txBox="1"/>
            <p:nvPr/>
          </p:nvSpPr>
          <p:spPr>
            <a:xfrm>
              <a:off x="0" y="-38100"/>
              <a:ext cx="4816593" cy="520539"/>
            </a:xfrm>
            <a:prstGeom prst="rect">
              <a:avLst/>
            </a:prstGeom>
          </p:spPr>
          <p:txBody>
            <a:bodyPr lIns="50800" tIns="50800" rIns="50800" bIns="50800" rtlCol="0" anchor="ctr"/>
            <a:lstStyle/>
            <a:p>
              <a:pPr algn="ctr">
                <a:lnSpc>
                  <a:spcPts val="2520"/>
                </a:lnSpc>
              </a:pPr>
              <a:endParaRPr/>
            </a:p>
          </p:txBody>
        </p:sp>
      </p:grpSp>
      <p:graphicFrame>
        <p:nvGraphicFramePr>
          <p:cNvPr id="5" name="Table 5"/>
          <p:cNvGraphicFramePr>
            <a:graphicFrameLocks noGrp="1"/>
          </p:cNvGraphicFramePr>
          <p:nvPr/>
        </p:nvGraphicFramePr>
        <p:xfrm>
          <a:off x="1462136" y="2057237"/>
          <a:ext cx="7315200" cy="5504089"/>
        </p:xfrm>
        <a:graphic>
          <a:graphicData uri="http://schemas.openxmlformats.org/drawingml/2006/table">
            <a:tb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gridCol w="1219200">
                  <a:extLst>
                    <a:ext uri="{9D8B030D-6E8A-4147-A177-3AD203B41FA5}">
                      <a16:colId xmlns:a16="http://schemas.microsoft.com/office/drawing/2014/main" val="20005"/>
                    </a:ext>
                  </a:extLst>
                </a:gridCol>
              </a:tblGrid>
              <a:tr h="812437">
                <a:tc>
                  <a:txBody>
                    <a:bodyPr/>
                    <a:lstStyle/>
                    <a:p>
                      <a:pPr algn="l">
                        <a:lnSpc>
                          <a:spcPts val="2100"/>
                        </a:lnSpc>
                        <a:defRPr/>
                      </a:pPr>
                      <a:r>
                        <a:rPr lang="en-US" sz="1500">
                          <a:solidFill>
                            <a:srgbClr val="000000"/>
                          </a:solidFill>
                          <a:latin typeface="Inter Bold"/>
                        </a:rPr>
                        <a:t>Mô hình </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Bold"/>
                        </a:rPr>
                        <a:t>Accuracy</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Bold"/>
                        </a:rPr>
                        <a:t>Precision</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Bold"/>
                        </a:rPr>
                        <a:t>Recall</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Bold"/>
                        </a:rPr>
                        <a:t>F1-score</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Bold"/>
                        </a:rPr>
                        <a:t>ROC-AUC score</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80063">
                <a:tc>
                  <a:txBody>
                    <a:bodyPr/>
                    <a:lstStyle/>
                    <a:p>
                      <a:pPr algn="l">
                        <a:lnSpc>
                          <a:spcPts val="2100"/>
                        </a:lnSpc>
                        <a:defRPr/>
                      </a:pPr>
                      <a:r>
                        <a:rPr lang="en-US" sz="1500">
                          <a:solidFill>
                            <a:srgbClr val="000000"/>
                          </a:solidFill>
                          <a:latin typeface="Inter Bold"/>
                        </a:rPr>
                        <a:t>Logistic Regression</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0.61</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0.61</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0.63</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0.62</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0.61</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12437">
                <a:tc>
                  <a:txBody>
                    <a:bodyPr/>
                    <a:lstStyle/>
                    <a:p>
                      <a:pPr algn="l">
                        <a:lnSpc>
                          <a:spcPts val="2100"/>
                        </a:lnSpc>
                        <a:defRPr/>
                      </a:pPr>
                      <a:r>
                        <a:rPr lang="en-US" sz="1500">
                          <a:solidFill>
                            <a:srgbClr val="000000"/>
                          </a:solidFill>
                          <a:latin typeface="Inter Bold"/>
                        </a:rPr>
                        <a:t>K-Nearest Neighbors</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0.82</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0.8</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0.86</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0.83</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0.82</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87139">
                <a:tc>
                  <a:txBody>
                    <a:bodyPr/>
                    <a:lstStyle/>
                    <a:p>
                      <a:pPr algn="l">
                        <a:lnSpc>
                          <a:spcPts val="2100"/>
                        </a:lnSpc>
                        <a:defRPr/>
                      </a:pPr>
                      <a:r>
                        <a:rPr lang="en-US" sz="1500">
                          <a:solidFill>
                            <a:srgbClr val="000000"/>
                          </a:solidFill>
                          <a:latin typeface="Inter Bold"/>
                        </a:rPr>
                        <a:t>SVC</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0.82</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0.8</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0.85</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0.82</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0.82</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12437">
                <a:tc>
                  <a:txBody>
                    <a:bodyPr/>
                    <a:lstStyle/>
                    <a:p>
                      <a:pPr algn="l">
                        <a:lnSpc>
                          <a:spcPts val="2100"/>
                        </a:lnSpc>
                        <a:defRPr/>
                      </a:pPr>
                      <a:r>
                        <a:rPr lang="en-US" sz="1500">
                          <a:solidFill>
                            <a:srgbClr val="000000"/>
                          </a:solidFill>
                          <a:latin typeface="Inter Bold"/>
                        </a:rPr>
                        <a:t>Decision Tree</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0.86</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0.84</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0.86</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0.86</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0.86</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12437">
                <a:tc>
                  <a:txBody>
                    <a:bodyPr/>
                    <a:lstStyle/>
                    <a:p>
                      <a:pPr algn="l">
                        <a:lnSpc>
                          <a:spcPts val="2100"/>
                        </a:lnSpc>
                        <a:defRPr/>
                      </a:pPr>
                      <a:r>
                        <a:rPr lang="en-US" sz="1500">
                          <a:solidFill>
                            <a:srgbClr val="000000"/>
                          </a:solidFill>
                          <a:latin typeface="Inter Bold"/>
                        </a:rPr>
                        <a:t>Random Forest</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Bold"/>
                        </a:rPr>
                        <a:t>0.89</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Bold"/>
                        </a:rPr>
                        <a:t>0.85</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Bold"/>
                        </a:rPr>
                        <a:t>0.94</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Bold"/>
                        </a:rPr>
                        <a:t>0.9</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0.89</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87139">
                <a:tc>
                  <a:txBody>
                    <a:bodyPr/>
                    <a:lstStyle/>
                    <a:p>
                      <a:pPr algn="l">
                        <a:lnSpc>
                          <a:spcPts val="2100"/>
                        </a:lnSpc>
                        <a:defRPr/>
                      </a:pPr>
                      <a:r>
                        <a:rPr lang="en-US" sz="1500">
                          <a:solidFill>
                            <a:srgbClr val="000000"/>
                          </a:solidFill>
                          <a:latin typeface="Inter Bold"/>
                        </a:rPr>
                        <a:t>XGB</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Bold"/>
                        </a:rPr>
                        <a:t>0.89</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0.84</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0.91</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0.87</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Bold"/>
                        </a:rPr>
                        <a:t>0.94</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6" name="Table 6"/>
          <p:cNvGraphicFramePr>
            <a:graphicFrameLocks noGrp="1"/>
          </p:cNvGraphicFramePr>
          <p:nvPr/>
        </p:nvGraphicFramePr>
        <p:xfrm>
          <a:off x="9510664" y="2057237"/>
          <a:ext cx="7315200" cy="5504089"/>
        </p:xfrm>
        <a:graphic>
          <a:graphicData uri="http://schemas.openxmlformats.org/drawingml/2006/table">
            <a:tbl>
              <a:tblPr/>
              <a:tblGrid>
                <a:gridCol w="12192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21920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gridCol w="1219200">
                  <a:extLst>
                    <a:ext uri="{9D8B030D-6E8A-4147-A177-3AD203B41FA5}">
                      <a16:colId xmlns:a16="http://schemas.microsoft.com/office/drawing/2014/main" val="20005"/>
                    </a:ext>
                  </a:extLst>
                </a:gridCol>
              </a:tblGrid>
              <a:tr h="812437">
                <a:tc>
                  <a:txBody>
                    <a:bodyPr/>
                    <a:lstStyle/>
                    <a:p>
                      <a:pPr algn="l">
                        <a:lnSpc>
                          <a:spcPts val="2100"/>
                        </a:lnSpc>
                        <a:defRPr/>
                      </a:pPr>
                      <a:r>
                        <a:rPr lang="en-US" sz="1500">
                          <a:solidFill>
                            <a:srgbClr val="000000"/>
                          </a:solidFill>
                          <a:latin typeface="Inter Bold"/>
                        </a:rPr>
                        <a:t>Mô hình </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Bold"/>
                        </a:rPr>
                        <a:t>Accuracy</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Bold"/>
                        </a:rPr>
                        <a:t>Precision</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Bold"/>
                        </a:rPr>
                        <a:t>Recall</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Bold"/>
                        </a:rPr>
                        <a:t>F1-score</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Bold"/>
                        </a:rPr>
                        <a:t>ROC-AUC score</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80063">
                <a:tc>
                  <a:txBody>
                    <a:bodyPr/>
                    <a:lstStyle/>
                    <a:p>
                      <a:pPr algn="l">
                        <a:lnSpc>
                          <a:spcPts val="2100"/>
                        </a:lnSpc>
                        <a:defRPr/>
                      </a:pPr>
                      <a:r>
                        <a:rPr lang="en-US" sz="1500">
                          <a:solidFill>
                            <a:srgbClr val="000000"/>
                          </a:solidFill>
                          <a:latin typeface="Inter Bold"/>
                        </a:rPr>
                        <a:t>Logistic Regression</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0.74</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0.71</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0.22</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0.34</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0.59</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12437">
                <a:tc>
                  <a:txBody>
                    <a:bodyPr/>
                    <a:lstStyle/>
                    <a:p>
                      <a:pPr algn="l">
                        <a:lnSpc>
                          <a:spcPts val="2100"/>
                        </a:lnSpc>
                        <a:defRPr/>
                      </a:pPr>
                      <a:r>
                        <a:rPr lang="en-US" sz="1500">
                          <a:solidFill>
                            <a:srgbClr val="000000"/>
                          </a:solidFill>
                          <a:latin typeface="Inter Bold"/>
                        </a:rPr>
                        <a:t>K-Nearest Neighbors</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0.86</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0.77</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0.77</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0.77</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0.83</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87139">
                <a:tc>
                  <a:txBody>
                    <a:bodyPr/>
                    <a:lstStyle/>
                    <a:p>
                      <a:pPr algn="l">
                        <a:lnSpc>
                          <a:spcPts val="2100"/>
                        </a:lnSpc>
                        <a:defRPr/>
                      </a:pPr>
                      <a:r>
                        <a:rPr lang="en-US" sz="1500">
                          <a:solidFill>
                            <a:srgbClr val="000000"/>
                          </a:solidFill>
                          <a:latin typeface="Inter Bold"/>
                        </a:rPr>
                        <a:t>SVC</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0.87</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0.79</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0.75</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0.78</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0.84</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12437">
                <a:tc>
                  <a:txBody>
                    <a:bodyPr/>
                    <a:lstStyle/>
                    <a:p>
                      <a:pPr algn="l">
                        <a:lnSpc>
                          <a:spcPts val="2100"/>
                        </a:lnSpc>
                        <a:defRPr/>
                      </a:pPr>
                      <a:r>
                        <a:rPr lang="en-US" sz="1500">
                          <a:solidFill>
                            <a:srgbClr val="000000"/>
                          </a:solidFill>
                          <a:latin typeface="Inter Bold"/>
                        </a:rPr>
                        <a:t>Decision Tree</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0.86</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0.77</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0.78</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0.78</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0.84</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12437">
                <a:tc>
                  <a:txBody>
                    <a:bodyPr/>
                    <a:lstStyle/>
                    <a:p>
                      <a:pPr algn="l">
                        <a:lnSpc>
                          <a:spcPts val="2100"/>
                        </a:lnSpc>
                        <a:defRPr/>
                      </a:pPr>
                      <a:r>
                        <a:rPr lang="en-US" sz="1500">
                          <a:solidFill>
                            <a:srgbClr val="000000"/>
                          </a:solidFill>
                          <a:latin typeface="Inter Bold"/>
                        </a:rPr>
                        <a:t>Random Forest</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Bold"/>
                        </a:rPr>
                        <a:t>0.89</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0.79</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Bold"/>
                        </a:rPr>
                        <a:t>0.85</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Bold"/>
                        </a:rPr>
                        <a:t>0.82</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0.88</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87139">
                <a:tc>
                  <a:txBody>
                    <a:bodyPr/>
                    <a:lstStyle/>
                    <a:p>
                      <a:pPr algn="l">
                        <a:lnSpc>
                          <a:spcPts val="2100"/>
                        </a:lnSpc>
                        <a:defRPr/>
                      </a:pPr>
                      <a:r>
                        <a:rPr lang="en-US" sz="1500">
                          <a:solidFill>
                            <a:srgbClr val="000000"/>
                          </a:solidFill>
                          <a:latin typeface="Inter Bold"/>
                        </a:rPr>
                        <a:t>XGB</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Bold"/>
                        </a:rPr>
                        <a:t>0.89</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Bold"/>
                        </a:rPr>
                        <a:t>0.8</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0.83</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a:rPr>
                        <a:t>0.81</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100"/>
                        </a:lnSpc>
                        <a:defRPr/>
                      </a:pPr>
                      <a:r>
                        <a:rPr lang="en-US" sz="1500">
                          <a:solidFill>
                            <a:srgbClr val="000000"/>
                          </a:solidFill>
                          <a:latin typeface="Inter Bold"/>
                        </a:rPr>
                        <a:t>0.9</a:t>
                      </a:r>
                      <a:endParaRPr lang="en-US" sz="1100"/>
                    </a:p>
                  </a:txBody>
                  <a:tcPr marL="95250" marR="95250" marT="95250" marB="9525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7" name="TextBox 7"/>
          <p:cNvSpPr txBox="1"/>
          <p:nvPr/>
        </p:nvSpPr>
        <p:spPr>
          <a:xfrm>
            <a:off x="1426746" y="824752"/>
            <a:ext cx="15399118" cy="577081"/>
          </a:xfrm>
          <a:prstGeom prst="rect">
            <a:avLst/>
          </a:prstGeom>
        </p:spPr>
        <p:txBody>
          <a:bodyPr lIns="0" tIns="0" rIns="0" bIns="0" rtlCol="0" anchor="t">
            <a:spAutoFit/>
          </a:bodyPr>
          <a:lstStyle/>
          <a:p>
            <a:pPr algn="ctr">
              <a:lnSpc>
                <a:spcPts val="4480"/>
              </a:lnSpc>
            </a:pPr>
            <a:r>
              <a:rPr lang="en-US" sz="4400" spc="64" dirty="0" err="1">
                <a:solidFill>
                  <a:srgbClr val="FFFFFF"/>
                </a:solidFill>
                <a:latin typeface="Public Sans Bold" panose="020B0604020202020204" charset="0"/>
              </a:rPr>
              <a:t>Kết</a:t>
            </a:r>
            <a:r>
              <a:rPr lang="en-US" sz="4400" spc="64" dirty="0">
                <a:solidFill>
                  <a:srgbClr val="FFFFFF"/>
                </a:solidFill>
                <a:latin typeface="Public Sans Bold" panose="020B0604020202020204" charset="0"/>
              </a:rPr>
              <a:t> </a:t>
            </a:r>
            <a:r>
              <a:rPr lang="en-US" sz="4400" spc="64" dirty="0" err="1">
                <a:solidFill>
                  <a:srgbClr val="FFFFFF"/>
                </a:solidFill>
                <a:latin typeface="Public Sans Bold" panose="020B0604020202020204" charset="0"/>
              </a:rPr>
              <a:t>quả</a:t>
            </a:r>
            <a:r>
              <a:rPr lang="en-US" sz="4400" spc="64" dirty="0">
                <a:solidFill>
                  <a:srgbClr val="FFFFFF"/>
                </a:solidFill>
                <a:latin typeface="Public Sans Bold" panose="020B0604020202020204" charset="0"/>
              </a:rPr>
              <a:t> </a:t>
            </a:r>
            <a:r>
              <a:rPr lang="en-US" sz="4400" spc="64" dirty="0" err="1">
                <a:solidFill>
                  <a:srgbClr val="FFFFFF"/>
                </a:solidFill>
                <a:latin typeface="Public Sans Bold" panose="020B0604020202020204" charset="0"/>
              </a:rPr>
              <a:t>sau</a:t>
            </a:r>
            <a:r>
              <a:rPr lang="en-US" sz="4400" spc="64" dirty="0">
                <a:solidFill>
                  <a:srgbClr val="FFFFFF"/>
                </a:solidFill>
                <a:latin typeface="Public Sans Bold" panose="020B0604020202020204" charset="0"/>
              </a:rPr>
              <a:t> </a:t>
            </a:r>
            <a:r>
              <a:rPr lang="en-US" sz="4400" spc="64" dirty="0" err="1">
                <a:solidFill>
                  <a:srgbClr val="FFFFFF"/>
                </a:solidFill>
                <a:latin typeface="Public Sans Bold" panose="020B0604020202020204" charset="0"/>
              </a:rPr>
              <a:t>khi</a:t>
            </a:r>
            <a:r>
              <a:rPr lang="en-US" sz="4400" spc="64" dirty="0">
                <a:solidFill>
                  <a:srgbClr val="FFFFFF"/>
                </a:solidFill>
                <a:latin typeface="Public Sans Bold" panose="020B0604020202020204" charset="0"/>
              </a:rPr>
              <a:t> </a:t>
            </a:r>
            <a:r>
              <a:rPr lang="en-US" sz="4400" spc="64" dirty="0" err="1">
                <a:solidFill>
                  <a:srgbClr val="FFFFFF"/>
                </a:solidFill>
                <a:latin typeface="Public Sans Bold" panose="020B0604020202020204" charset="0"/>
              </a:rPr>
              <a:t>sử</a:t>
            </a:r>
            <a:r>
              <a:rPr lang="en-US" sz="4400" spc="64" dirty="0">
                <a:solidFill>
                  <a:srgbClr val="FFFFFF"/>
                </a:solidFill>
                <a:latin typeface="Public Sans Bold" panose="020B0604020202020204" charset="0"/>
              </a:rPr>
              <a:t> </a:t>
            </a:r>
            <a:r>
              <a:rPr lang="en-US" sz="4400" spc="64" dirty="0" err="1">
                <a:solidFill>
                  <a:srgbClr val="FFFFFF"/>
                </a:solidFill>
                <a:latin typeface="Public Sans Bold" panose="020B0604020202020204" charset="0"/>
              </a:rPr>
              <a:t>dụng</a:t>
            </a:r>
            <a:r>
              <a:rPr lang="en-US" sz="4400" spc="64" dirty="0">
                <a:solidFill>
                  <a:srgbClr val="FFFFFF"/>
                </a:solidFill>
                <a:latin typeface="Public Sans Bold" panose="020B0604020202020204" charset="0"/>
              </a:rPr>
              <a:t> </a:t>
            </a:r>
            <a:r>
              <a:rPr lang="en-US" sz="4400" spc="64" dirty="0" err="1">
                <a:solidFill>
                  <a:srgbClr val="FFFFFF"/>
                </a:solidFill>
                <a:latin typeface="Public Sans Bold" panose="020B0604020202020204" charset="0"/>
              </a:rPr>
              <a:t>kỹ</a:t>
            </a:r>
            <a:r>
              <a:rPr lang="en-US" sz="4400" spc="64" dirty="0">
                <a:solidFill>
                  <a:srgbClr val="FFFFFF"/>
                </a:solidFill>
                <a:latin typeface="Public Sans Bold" panose="020B0604020202020204" charset="0"/>
              </a:rPr>
              <a:t> </a:t>
            </a:r>
            <a:r>
              <a:rPr lang="en-US" sz="4400" spc="64" dirty="0" err="1">
                <a:solidFill>
                  <a:srgbClr val="FFFFFF"/>
                </a:solidFill>
                <a:latin typeface="Public Sans Bold" panose="020B0604020202020204" charset="0"/>
              </a:rPr>
              <a:t>thuật</a:t>
            </a:r>
            <a:r>
              <a:rPr lang="en-US" sz="4400" spc="64" dirty="0">
                <a:solidFill>
                  <a:srgbClr val="FFFFFF"/>
                </a:solidFill>
                <a:latin typeface="Public Sans Bold" panose="020B0604020202020204" charset="0"/>
              </a:rPr>
              <a:t> </a:t>
            </a:r>
            <a:r>
              <a:rPr lang="en-US" sz="4400" spc="64" dirty="0" err="1">
                <a:solidFill>
                  <a:srgbClr val="FFFFFF"/>
                </a:solidFill>
                <a:latin typeface="Public Sans Bold" panose="020B0604020202020204" charset="0"/>
              </a:rPr>
              <a:t>giảm</a:t>
            </a:r>
            <a:r>
              <a:rPr lang="en-US" sz="4400" spc="64" dirty="0">
                <a:solidFill>
                  <a:srgbClr val="FFFFFF"/>
                </a:solidFill>
                <a:latin typeface="Public Sans Bold" panose="020B0604020202020204" charset="0"/>
              </a:rPr>
              <a:t> </a:t>
            </a:r>
            <a:r>
              <a:rPr lang="en-US" sz="4400" spc="64" dirty="0" err="1">
                <a:solidFill>
                  <a:srgbClr val="FFFFFF"/>
                </a:solidFill>
                <a:latin typeface="Public Sans Bold" panose="020B0604020202020204" charset="0"/>
              </a:rPr>
              <a:t>mẫu</a:t>
            </a:r>
            <a:endParaRPr lang="en-US" sz="4400" spc="64" dirty="0">
              <a:solidFill>
                <a:srgbClr val="FFFFFF"/>
              </a:solidFill>
              <a:latin typeface="Public Sans Bold" panose="020B0604020202020204" charset="0"/>
            </a:endParaRPr>
          </a:p>
        </p:txBody>
      </p:sp>
      <p:sp>
        <p:nvSpPr>
          <p:cNvPr id="8" name="TextBox 8"/>
          <p:cNvSpPr txBox="1"/>
          <p:nvPr/>
        </p:nvSpPr>
        <p:spPr>
          <a:xfrm>
            <a:off x="3505900" y="8388985"/>
            <a:ext cx="11276201" cy="869315"/>
          </a:xfrm>
          <a:prstGeom prst="rect">
            <a:avLst/>
          </a:prstGeom>
        </p:spPr>
        <p:txBody>
          <a:bodyPr lIns="0" tIns="0" rIns="0" bIns="0" rtlCol="0" anchor="t">
            <a:spAutoFit/>
          </a:bodyPr>
          <a:lstStyle/>
          <a:p>
            <a:pPr marL="0" lvl="0" indent="0" algn="ctr">
              <a:lnSpc>
                <a:spcPts val="3565"/>
              </a:lnSpc>
            </a:pPr>
            <a:r>
              <a:rPr lang="en-US" sz="2300">
                <a:solidFill>
                  <a:srgbClr val="000000"/>
                </a:solidFill>
                <a:latin typeface="Open Sans"/>
              </a:rPr>
              <a:t>Chỉ số recall của mô hình RF tăng từ 19% lên 94%, mô hình KNN từ 7% đến 86% cho thấy những mô hình này không phù hợp với dữ liệu mất cân bằng</a:t>
            </a:r>
          </a:p>
        </p:txBody>
      </p:sp>
      <p:sp>
        <p:nvSpPr>
          <p:cNvPr id="9" name="TextBox 9"/>
          <p:cNvSpPr txBox="1"/>
          <p:nvPr/>
        </p:nvSpPr>
        <p:spPr>
          <a:xfrm>
            <a:off x="3722316" y="7732777"/>
            <a:ext cx="2267680" cy="314959"/>
          </a:xfrm>
          <a:prstGeom prst="rect">
            <a:avLst/>
          </a:prstGeom>
        </p:spPr>
        <p:txBody>
          <a:bodyPr lIns="0" tIns="0" rIns="0" bIns="0" rtlCol="0" anchor="t">
            <a:spAutoFit/>
          </a:bodyPr>
          <a:lstStyle/>
          <a:p>
            <a:pPr marL="0" lvl="0" indent="0" algn="just">
              <a:lnSpc>
                <a:spcPts val="2635"/>
              </a:lnSpc>
            </a:pPr>
            <a:r>
              <a:rPr lang="en-US" sz="1700">
                <a:solidFill>
                  <a:srgbClr val="000000"/>
                </a:solidFill>
                <a:latin typeface="Open Sans Italics"/>
              </a:rPr>
              <a:t>Tỷ lệ 2 lớp là 1:1</a:t>
            </a:r>
          </a:p>
        </p:txBody>
      </p:sp>
      <p:sp>
        <p:nvSpPr>
          <p:cNvPr id="10" name="TextBox 10"/>
          <p:cNvSpPr txBox="1"/>
          <p:nvPr/>
        </p:nvSpPr>
        <p:spPr>
          <a:xfrm>
            <a:off x="12455693" y="7863903"/>
            <a:ext cx="2109991" cy="320040"/>
          </a:xfrm>
          <a:prstGeom prst="rect">
            <a:avLst/>
          </a:prstGeom>
        </p:spPr>
        <p:txBody>
          <a:bodyPr lIns="0" tIns="0" rIns="0" bIns="0" rtlCol="0" anchor="t">
            <a:spAutoFit/>
          </a:bodyPr>
          <a:lstStyle/>
          <a:p>
            <a:pPr marL="0" lvl="0" indent="0" algn="just">
              <a:lnSpc>
                <a:spcPts val="2790"/>
              </a:lnSpc>
            </a:pPr>
            <a:r>
              <a:rPr lang="en-US" sz="1800">
                <a:solidFill>
                  <a:srgbClr val="000000"/>
                </a:solidFill>
                <a:latin typeface="Open Sans Italics"/>
              </a:rPr>
              <a:t>Tỷ lệ 2 lớp là 7:3</a:t>
            </a:r>
          </a:p>
        </p:txBody>
      </p:sp>
      <p:sp>
        <p:nvSpPr>
          <p:cNvPr id="11" name="TextBox 11"/>
          <p:cNvSpPr txBox="1"/>
          <p:nvPr/>
        </p:nvSpPr>
        <p:spPr>
          <a:xfrm>
            <a:off x="14129159" y="9724708"/>
            <a:ext cx="2920722" cy="323215"/>
          </a:xfrm>
          <a:prstGeom prst="rect">
            <a:avLst/>
          </a:prstGeom>
        </p:spPr>
        <p:txBody>
          <a:bodyPr lIns="0" tIns="0" rIns="0" bIns="0" rtlCol="0" anchor="t">
            <a:spAutoFit/>
          </a:bodyPr>
          <a:lstStyle/>
          <a:p>
            <a:pPr algn="ctr">
              <a:lnSpc>
                <a:spcPts val="2659"/>
              </a:lnSpc>
              <a:spcBef>
                <a:spcPct val="0"/>
              </a:spcBef>
            </a:pPr>
            <a:r>
              <a:rPr lang="en-US" sz="1899">
                <a:solidFill>
                  <a:srgbClr val="000000"/>
                </a:solidFill>
                <a:latin typeface="Inter Italics"/>
              </a:rPr>
              <a:t>(Nguồn tác giả tổng hợp)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80" y="22860"/>
            <a:ext cx="18288000" cy="1831762"/>
            <a:chOff x="0" y="0"/>
            <a:chExt cx="4816593" cy="482439"/>
          </a:xfrm>
        </p:grpSpPr>
        <p:sp>
          <p:nvSpPr>
            <p:cNvPr id="3" name="Freeform 3"/>
            <p:cNvSpPr/>
            <p:nvPr/>
          </p:nvSpPr>
          <p:spPr>
            <a:xfrm>
              <a:off x="0" y="0"/>
              <a:ext cx="4816592" cy="482439"/>
            </a:xfrm>
            <a:custGeom>
              <a:avLst/>
              <a:gdLst/>
              <a:ahLst/>
              <a:cxnLst/>
              <a:rect l="l" t="t" r="r" b="b"/>
              <a:pathLst>
                <a:path w="4816592" h="482439">
                  <a:moveTo>
                    <a:pt x="0" y="0"/>
                  </a:moveTo>
                  <a:lnTo>
                    <a:pt x="4816592" y="0"/>
                  </a:lnTo>
                  <a:lnTo>
                    <a:pt x="4816592" y="482439"/>
                  </a:lnTo>
                  <a:lnTo>
                    <a:pt x="0" y="482439"/>
                  </a:lnTo>
                  <a:close/>
                </a:path>
              </a:pathLst>
            </a:custGeom>
            <a:solidFill>
              <a:srgbClr val="0345E4"/>
            </a:solidFill>
          </p:spPr>
          <p:txBody>
            <a:bodyPr/>
            <a:lstStyle/>
            <a:p>
              <a:endParaRPr lang="vi-VN"/>
            </a:p>
          </p:txBody>
        </p:sp>
        <p:sp>
          <p:nvSpPr>
            <p:cNvPr id="4" name="TextBox 4"/>
            <p:cNvSpPr txBox="1"/>
            <p:nvPr/>
          </p:nvSpPr>
          <p:spPr>
            <a:xfrm>
              <a:off x="0" y="-38100"/>
              <a:ext cx="4816593" cy="520539"/>
            </a:xfrm>
            <a:prstGeom prst="rect">
              <a:avLst/>
            </a:prstGeom>
          </p:spPr>
          <p:txBody>
            <a:bodyPr lIns="50800" tIns="50800" rIns="50800" bIns="50800" rtlCol="0" anchor="ctr"/>
            <a:lstStyle/>
            <a:p>
              <a:pPr algn="ctr">
                <a:lnSpc>
                  <a:spcPts val="2520"/>
                </a:lnSpc>
              </a:pPr>
              <a:endParaRPr/>
            </a:p>
          </p:txBody>
        </p:sp>
      </p:grpSp>
      <p:sp>
        <p:nvSpPr>
          <p:cNvPr id="7" name="TextBox 7"/>
          <p:cNvSpPr txBox="1"/>
          <p:nvPr/>
        </p:nvSpPr>
        <p:spPr>
          <a:xfrm>
            <a:off x="1396266" y="847612"/>
            <a:ext cx="15399118" cy="577081"/>
          </a:xfrm>
          <a:prstGeom prst="rect">
            <a:avLst/>
          </a:prstGeom>
        </p:spPr>
        <p:txBody>
          <a:bodyPr lIns="0" tIns="0" rIns="0" bIns="0" rtlCol="0" anchor="t">
            <a:spAutoFit/>
          </a:bodyPr>
          <a:lstStyle/>
          <a:p>
            <a:pPr algn="ctr">
              <a:lnSpc>
                <a:spcPts val="4480"/>
              </a:lnSpc>
            </a:pPr>
            <a:r>
              <a:rPr lang="en-US" sz="4400" spc="64" dirty="0" err="1">
                <a:solidFill>
                  <a:srgbClr val="FFFFFF"/>
                </a:solidFill>
                <a:latin typeface="Public Sans Bold" panose="020B0604020202020204" charset="0"/>
              </a:rPr>
              <a:t>Kết</a:t>
            </a:r>
            <a:r>
              <a:rPr lang="en-US" sz="4400" spc="64" dirty="0">
                <a:solidFill>
                  <a:srgbClr val="FFFFFF"/>
                </a:solidFill>
                <a:latin typeface="Public Sans Bold" panose="020B0604020202020204" charset="0"/>
              </a:rPr>
              <a:t> </a:t>
            </a:r>
            <a:r>
              <a:rPr lang="en-US" sz="4400" spc="64" dirty="0" err="1">
                <a:solidFill>
                  <a:srgbClr val="FFFFFF"/>
                </a:solidFill>
                <a:latin typeface="Public Sans Bold" panose="020B0604020202020204" charset="0"/>
              </a:rPr>
              <a:t>quả</a:t>
            </a:r>
            <a:r>
              <a:rPr lang="en-US" sz="4400" spc="64" dirty="0">
                <a:solidFill>
                  <a:srgbClr val="FFFFFF"/>
                </a:solidFill>
                <a:latin typeface="Public Sans Bold" panose="020B0604020202020204" charset="0"/>
              </a:rPr>
              <a:t> </a:t>
            </a:r>
            <a:r>
              <a:rPr lang="en-US" sz="4400" spc="64" dirty="0" err="1">
                <a:solidFill>
                  <a:srgbClr val="FFFFFF"/>
                </a:solidFill>
                <a:latin typeface="Public Sans Bold" panose="020B0604020202020204" charset="0"/>
              </a:rPr>
              <a:t>sau</a:t>
            </a:r>
            <a:r>
              <a:rPr lang="en-US" sz="4400" spc="64" dirty="0">
                <a:solidFill>
                  <a:srgbClr val="FFFFFF"/>
                </a:solidFill>
                <a:latin typeface="Public Sans Bold" panose="020B0604020202020204" charset="0"/>
              </a:rPr>
              <a:t> </a:t>
            </a:r>
            <a:r>
              <a:rPr lang="en-US" sz="4400" spc="64" dirty="0" err="1">
                <a:solidFill>
                  <a:srgbClr val="FFFFFF"/>
                </a:solidFill>
                <a:latin typeface="Public Sans Bold" panose="020B0604020202020204" charset="0"/>
              </a:rPr>
              <a:t>khi</a:t>
            </a:r>
            <a:r>
              <a:rPr lang="en-US" sz="4400" spc="64" dirty="0">
                <a:solidFill>
                  <a:srgbClr val="FFFFFF"/>
                </a:solidFill>
                <a:latin typeface="Public Sans Bold" panose="020B0604020202020204" charset="0"/>
              </a:rPr>
              <a:t> </a:t>
            </a:r>
            <a:r>
              <a:rPr lang="en-US" sz="4400" spc="64" dirty="0" err="1">
                <a:solidFill>
                  <a:srgbClr val="FFFFFF"/>
                </a:solidFill>
                <a:latin typeface="Public Sans Bold" panose="020B0604020202020204" charset="0"/>
              </a:rPr>
              <a:t>sử</a:t>
            </a:r>
            <a:r>
              <a:rPr lang="en-US" sz="4400" spc="64" dirty="0">
                <a:solidFill>
                  <a:srgbClr val="FFFFFF"/>
                </a:solidFill>
                <a:latin typeface="Public Sans Bold" panose="020B0604020202020204" charset="0"/>
              </a:rPr>
              <a:t> </a:t>
            </a:r>
            <a:r>
              <a:rPr lang="en-US" sz="4400" spc="64" dirty="0" err="1">
                <a:solidFill>
                  <a:srgbClr val="FFFFFF"/>
                </a:solidFill>
                <a:latin typeface="Public Sans Bold" panose="020B0604020202020204" charset="0"/>
              </a:rPr>
              <a:t>dụng</a:t>
            </a:r>
            <a:r>
              <a:rPr lang="en-US" sz="4400" spc="64" dirty="0">
                <a:solidFill>
                  <a:srgbClr val="FFFFFF"/>
                </a:solidFill>
                <a:latin typeface="Public Sans Bold" panose="020B0604020202020204" charset="0"/>
              </a:rPr>
              <a:t> </a:t>
            </a:r>
            <a:r>
              <a:rPr lang="en-US" sz="4400" spc="64" dirty="0" err="1">
                <a:solidFill>
                  <a:srgbClr val="FFFFFF"/>
                </a:solidFill>
                <a:latin typeface="Public Sans Bold" panose="020B0604020202020204" charset="0"/>
              </a:rPr>
              <a:t>kỹ</a:t>
            </a:r>
            <a:r>
              <a:rPr lang="en-US" sz="4400" spc="64" dirty="0">
                <a:solidFill>
                  <a:srgbClr val="FFFFFF"/>
                </a:solidFill>
                <a:latin typeface="Public Sans Bold" panose="020B0604020202020204" charset="0"/>
              </a:rPr>
              <a:t> </a:t>
            </a:r>
            <a:r>
              <a:rPr lang="en-US" sz="4400" spc="64" dirty="0" err="1">
                <a:solidFill>
                  <a:srgbClr val="FFFFFF"/>
                </a:solidFill>
                <a:latin typeface="Public Sans Bold" panose="020B0604020202020204" charset="0"/>
              </a:rPr>
              <a:t>thuật</a:t>
            </a:r>
            <a:r>
              <a:rPr lang="en-US" sz="4400" spc="64" dirty="0">
                <a:solidFill>
                  <a:srgbClr val="FFFFFF"/>
                </a:solidFill>
                <a:latin typeface="Public Sans Bold" panose="020B0604020202020204" charset="0"/>
              </a:rPr>
              <a:t> </a:t>
            </a:r>
            <a:r>
              <a:rPr lang="en-US" sz="4400" spc="64" dirty="0" err="1">
                <a:solidFill>
                  <a:srgbClr val="FFFFFF"/>
                </a:solidFill>
                <a:latin typeface="Public Sans Bold" panose="020B0604020202020204" charset="0"/>
              </a:rPr>
              <a:t>giảm</a:t>
            </a:r>
            <a:r>
              <a:rPr lang="en-US" sz="4400" spc="64" dirty="0">
                <a:solidFill>
                  <a:srgbClr val="FFFFFF"/>
                </a:solidFill>
                <a:latin typeface="Public Sans Bold" panose="020B0604020202020204" charset="0"/>
              </a:rPr>
              <a:t> </a:t>
            </a:r>
            <a:r>
              <a:rPr lang="en-US" sz="4400" spc="64" dirty="0" err="1">
                <a:solidFill>
                  <a:srgbClr val="FFFFFF"/>
                </a:solidFill>
                <a:latin typeface="Public Sans Bold" panose="020B0604020202020204" charset="0"/>
              </a:rPr>
              <a:t>mẫu</a:t>
            </a:r>
            <a:endParaRPr lang="en-US" sz="4400" spc="64" dirty="0">
              <a:solidFill>
                <a:srgbClr val="FFFFFF"/>
              </a:solidFill>
              <a:latin typeface="Public Sans Bold" panose="020B0604020202020204" charset="0"/>
            </a:endParaRPr>
          </a:p>
        </p:txBody>
      </p:sp>
      <p:sp>
        <p:nvSpPr>
          <p:cNvPr id="8" name="TextBox 8"/>
          <p:cNvSpPr txBox="1"/>
          <p:nvPr/>
        </p:nvSpPr>
        <p:spPr>
          <a:xfrm>
            <a:off x="3505899" y="8943305"/>
            <a:ext cx="11276201" cy="422423"/>
          </a:xfrm>
          <a:prstGeom prst="rect">
            <a:avLst/>
          </a:prstGeom>
        </p:spPr>
        <p:txBody>
          <a:bodyPr lIns="0" tIns="0" rIns="0" bIns="0" rtlCol="0" anchor="t">
            <a:spAutoFit/>
          </a:bodyPr>
          <a:lstStyle/>
          <a:p>
            <a:pPr marL="0" lvl="0" indent="0" algn="ctr">
              <a:lnSpc>
                <a:spcPts val="3565"/>
              </a:lnSpc>
            </a:pPr>
            <a:r>
              <a:rPr lang="en-US" sz="2300" dirty="0" err="1">
                <a:solidFill>
                  <a:srgbClr val="000000"/>
                </a:solidFill>
                <a:latin typeface="Open Sans"/>
              </a:rPr>
              <a:t>Dữ</a:t>
            </a:r>
            <a:r>
              <a:rPr lang="en-US" sz="2300" dirty="0">
                <a:solidFill>
                  <a:srgbClr val="000000"/>
                </a:solidFill>
                <a:latin typeface="Open Sans"/>
              </a:rPr>
              <a:t> </a:t>
            </a:r>
            <a:r>
              <a:rPr lang="en-US" sz="2300" dirty="0" err="1">
                <a:solidFill>
                  <a:srgbClr val="000000"/>
                </a:solidFill>
                <a:latin typeface="Open Sans"/>
              </a:rPr>
              <a:t>liệu</a:t>
            </a:r>
            <a:r>
              <a:rPr lang="en-US" sz="2300" dirty="0">
                <a:solidFill>
                  <a:srgbClr val="000000"/>
                </a:solidFill>
                <a:latin typeface="Open Sans"/>
              </a:rPr>
              <a:t> SAML-D</a:t>
            </a:r>
          </a:p>
        </p:txBody>
      </p:sp>
      <p:sp>
        <p:nvSpPr>
          <p:cNvPr id="11" name="TextBox 11"/>
          <p:cNvSpPr txBox="1"/>
          <p:nvPr/>
        </p:nvSpPr>
        <p:spPr>
          <a:xfrm>
            <a:off x="12547875" y="9439388"/>
            <a:ext cx="2920722" cy="323215"/>
          </a:xfrm>
          <a:prstGeom prst="rect">
            <a:avLst/>
          </a:prstGeom>
        </p:spPr>
        <p:txBody>
          <a:bodyPr lIns="0" tIns="0" rIns="0" bIns="0" rtlCol="0" anchor="t">
            <a:spAutoFit/>
          </a:bodyPr>
          <a:lstStyle/>
          <a:p>
            <a:pPr algn="ctr">
              <a:lnSpc>
                <a:spcPts val="2659"/>
              </a:lnSpc>
              <a:spcBef>
                <a:spcPct val="0"/>
              </a:spcBef>
            </a:pPr>
            <a:r>
              <a:rPr lang="en-US" sz="1899" dirty="0">
                <a:solidFill>
                  <a:srgbClr val="000000"/>
                </a:solidFill>
                <a:latin typeface="Inter Italics"/>
              </a:rPr>
              <a:t>(</a:t>
            </a:r>
            <a:r>
              <a:rPr lang="en-US" sz="1899" dirty="0" err="1">
                <a:solidFill>
                  <a:srgbClr val="000000"/>
                </a:solidFill>
                <a:latin typeface="Inter Italics"/>
              </a:rPr>
              <a:t>Nguồn</a:t>
            </a:r>
            <a:r>
              <a:rPr lang="en-US" sz="1899" dirty="0">
                <a:solidFill>
                  <a:srgbClr val="000000"/>
                </a:solidFill>
                <a:latin typeface="Inter Italics"/>
              </a:rPr>
              <a:t> </a:t>
            </a:r>
            <a:r>
              <a:rPr lang="en-US" sz="1899" dirty="0" err="1">
                <a:solidFill>
                  <a:srgbClr val="000000"/>
                </a:solidFill>
                <a:latin typeface="Inter Italics"/>
              </a:rPr>
              <a:t>tác</a:t>
            </a:r>
            <a:r>
              <a:rPr lang="en-US" sz="1899" dirty="0">
                <a:solidFill>
                  <a:srgbClr val="000000"/>
                </a:solidFill>
                <a:latin typeface="Inter Italics"/>
              </a:rPr>
              <a:t> </a:t>
            </a:r>
            <a:r>
              <a:rPr lang="en-US" sz="1899" dirty="0" err="1">
                <a:solidFill>
                  <a:srgbClr val="000000"/>
                </a:solidFill>
                <a:latin typeface="Inter Italics"/>
              </a:rPr>
              <a:t>giả</a:t>
            </a:r>
            <a:r>
              <a:rPr lang="en-US" sz="1899" dirty="0">
                <a:solidFill>
                  <a:srgbClr val="000000"/>
                </a:solidFill>
                <a:latin typeface="Inter Italics"/>
              </a:rPr>
              <a:t> </a:t>
            </a:r>
            <a:r>
              <a:rPr lang="en-US" sz="1899" dirty="0" err="1">
                <a:solidFill>
                  <a:srgbClr val="000000"/>
                </a:solidFill>
                <a:latin typeface="Inter Italics"/>
              </a:rPr>
              <a:t>tổng</a:t>
            </a:r>
            <a:r>
              <a:rPr lang="en-US" sz="1899" dirty="0">
                <a:solidFill>
                  <a:srgbClr val="000000"/>
                </a:solidFill>
                <a:latin typeface="Inter Italics"/>
              </a:rPr>
              <a:t> </a:t>
            </a:r>
            <a:r>
              <a:rPr lang="en-US" sz="1899" dirty="0" err="1">
                <a:solidFill>
                  <a:srgbClr val="000000"/>
                </a:solidFill>
                <a:latin typeface="Inter Italics"/>
              </a:rPr>
              <a:t>hợp</a:t>
            </a:r>
            <a:r>
              <a:rPr lang="en-US" sz="1899" dirty="0">
                <a:solidFill>
                  <a:srgbClr val="000000"/>
                </a:solidFill>
                <a:latin typeface="Inter Italics"/>
              </a:rPr>
              <a:t>) </a:t>
            </a:r>
          </a:p>
        </p:txBody>
      </p:sp>
      <p:graphicFrame>
        <p:nvGraphicFramePr>
          <p:cNvPr id="12" name="Table 11">
            <a:extLst>
              <a:ext uri="{FF2B5EF4-FFF2-40B4-BE49-F238E27FC236}">
                <a16:creationId xmlns:a16="http://schemas.microsoft.com/office/drawing/2014/main" id="{F0B9307A-692B-6B43-5FB3-2D667E2CBE6A}"/>
              </a:ext>
            </a:extLst>
          </p:cNvPr>
          <p:cNvGraphicFramePr>
            <a:graphicFrameLocks noGrp="1"/>
          </p:cNvGraphicFramePr>
          <p:nvPr>
            <p:extLst>
              <p:ext uri="{D42A27DB-BD31-4B8C-83A1-F6EECF244321}">
                <p14:modId xmlns:p14="http://schemas.microsoft.com/office/powerpoint/2010/main" val="3125116504"/>
              </p:ext>
            </p:extLst>
          </p:nvPr>
        </p:nvGraphicFramePr>
        <p:xfrm>
          <a:off x="2133600" y="2249445"/>
          <a:ext cx="13515651" cy="6323058"/>
        </p:xfrm>
        <a:graphic>
          <a:graphicData uri="http://schemas.openxmlformats.org/drawingml/2006/table">
            <a:tbl>
              <a:tblPr>
                <a:tableStyleId>{5C22544A-7EE6-4342-B048-85BDC9FD1C3A}</a:tableStyleId>
              </a:tblPr>
              <a:tblGrid>
                <a:gridCol w="2819400">
                  <a:extLst>
                    <a:ext uri="{9D8B030D-6E8A-4147-A177-3AD203B41FA5}">
                      <a16:colId xmlns:a16="http://schemas.microsoft.com/office/drawing/2014/main" val="2535259360"/>
                    </a:ext>
                  </a:extLst>
                </a:gridCol>
                <a:gridCol w="1784959">
                  <a:extLst>
                    <a:ext uri="{9D8B030D-6E8A-4147-A177-3AD203B41FA5}">
                      <a16:colId xmlns:a16="http://schemas.microsoft.com/office/drawing/2014/main" val="1779273178"/>
                    </a:ext>
                  </a:extLst>
                </a:gridCol>
                <a:gridCol w="1804752">
                  <a:extLst>
                    <a:ext uri="{9D8B030D-6E8A-4147-A177-3AD203B41FA5}">
                      <a16:colId xmlns:a16="http://schemas.microsoft.com/office/drawing/2014/main" val="3257631750"/>
                    </a:ext>
                  </a:extLst>
                </a:gridCol>
                <a:gridCol w="1714515">
                  <a:extLst>
                    <a:ext uri="{9D8B030D-6E8A-4147-A177-3AD203B41FA5}">
                      <a16:colId xmlns:a16="http://schemas.microsoft.com/office/drawing/2014/main" val="2026963092"/>
                    </a:ext>
                  </a:extLst>
                </a:gridCol>
                <a:gridCol w="1624277">
                  <a:extLst>
                    <a:ext uri="{9D8B030D-6E8A-4147-A177-3AD203B41FA5}">
                      <a16:colId xmlns:a16="http://schemas.microsoft.com/office/drawing/2014/main" val="2221898608"/>
                    </a:ext>
                  </a:extLst>
                </a:gridCol>
                <a:gridCol w="1681755">
                  <a:extLst>
                    <a:ext uri="{9D8B030D-6E8A-4147-A177-3AD203B41FA5}">
                      <a16:colId xmlns:a16="http://schemas.microsoft.com/office/drawing/2014/main" val="3612880446"/>
                    </a:ext>
                  </a:extLst>
                </a:gridCol>
                <a:gridCol w="2085993">
                  <a:extLst>
                    <a:ext uri="{9D8B030D-6E8A-4147-A177-3AD203B41FA5}">
                      <a16:colId xmlns:a16="http://schemas.microsoft.com/office/drawing/2014/main" val="149225122"/>
                    </a:ext>
                  </a:extLst>
                </a:gridCol>
              </a:tblGrid>
              <a:tr h="809976">
                <a:tc>
                  <a:txBody>
                    <a:bodyPr/>
                    <a:lstStyle/>
                    <a:p>
                      <a:pPr algn="ctr" fontAlgn="ctr"/>
                      <a:r>
                        <a:rPr lang="vi-VN" sz="2000" b="1" u="none" strike="noStrike" dirty="0">
                          <a:effectLst/>
                          <a:latin typeface="Inter" panose="020B0604020202020204" charset="0"/>
                          <a:ea typeface="Inter" panose="020B0604020202020204" charset="0"/>
                        </a:rPr>
                        <a:t>Mô hình </a:t>
                      </a:r>
                      <a:endParaRPr lang="vi-VN" sz="2000" b="1" i="0" u="none" strike="noStrike" dirty="0">
                        <a:solidFill>
                          <a:srgbClr val="000000"/>
                        </a:solidFill>
                        <a:effectLst/>
                        <a:latin typeface="Inter" panose="020B0604020202020204" charset="0"/>
                        <a:ea typeface="Inter" panose="020B0604020202020204" charset="0"/>
                      </a:endParaRPr>
                    </a:p>
                  </a:txBody>
                  <a:tcPr marL="7620" marR="762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b="1" u="none" strike="noStrike" dirty="0" err="1">
                          <a:effectLst/>
                          <a:latin typeface="Inter" panose="020B0604020202020204" charset="0"/>
                          <a:ea typeface="Inter" panose="020B0604020202020204" charset="0"/>
                        </a:rPr>
                        <a:t>Tỷ</a:t>
                      </a:r>
                      <a:r>
                        <a:rPr lang="en-US" sz="2000" b="1" u="none" strike="noStrike" dirty="0">
                          <a:effectLst/>
                          <a:latin typeface="Inter" panose="020B0604020202020204" charset="0"/>
                          <a:ea typeface="Inter" panose="020B0604020202020204" charset="0"/>
                        </a:rPr>
                        <a:t> </a:t>
                      </a:r>
                      <a:r>
                        <a:rPr lang="en-US" sz="2000" b="1" u="none" strike="noStrike" dirty="0" err="1">
                          <a:effectLst/>
                          <a:latin typeface="Inter" panose="020B0604020202020204" charset="0"/>
                          <a:ea typeface="Inter" panose="020B0604020202020204" charset="0"/>
                        </a:rPr>
                        <a:t>lệ</a:t>
                      </a:r>
                      <a:endParaRPr lang="vi-VN" sz="2000" b="1"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b="1" u="none" strike="noStrike" dirty="0">
                          <a:effectLst/>
                          <a:latin typeface="Inter" panose="020B0604020202020204" charset="0"/>
                          <a:ea typeface="Inter" panose="020B0604020202020204" charset="0"/>
                        </a:rPr>
                        <a:t>Accuracy</a:t>
                      </a:r>
                      <a:endParaRPr lang="vi-VN" sz="2000" b="1"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b="1" u="none" strike="noStrike" dirty="0">
                          <a:effectLst/>
                          <a:latin typeface="Inter" panose="020B0604020202020204" charset="0"/>
                          <a:ea typeface="Inter" panose="020B0604020202020204" charset="0"/>
                        </a:rPr>
                        <a:t>Precision</a:t>
                      </a:r>
                      <a:endParaRPr lang="vi-VN" sz="2000" b="1"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b="1" u="none" strike="noStrike" dirty="0">
                          <a:effectLst/>
                          <a:latin typeface="Inter" panose="020B0604020202020204" charset="0"/>
                          <a:ea typeface="Inter" panose="020B0604020202020204" charset="0"/>
                        </a:rPr>
                        <a:t>Recall</a:t>
                      </a:r>
                      <a:endParaRPr lang="vi-VN" sz="2000" b="1"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b="1" u="none" strike="noStrike" dirty="0">
                          <a:effectLst/>
                          <a:latin typeface="Inter" panose="020B0604020202020204" charset="0"/>
                          <a:ea typeface="Inter" panose="020B0604020202020204" charset="0"/>
                        </a:rPr>
                        <a:t>F1-score</a:t>
                      </a:r>
                      <a:endParaRPr lang="vi-VN" sz="2000" b="1"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b="1" u="none" strike="noStrike" dirty="0">
                          <a:effectLst/>
                          <a:latin typeface="Inter" panose="020B0604020202020204" charset="0"/>
                          <a:ea typeface="Inter" panose="020B0604020202020204" charset="0"/>
                        </a:rPr>
                        <a:t>ROC-AUC score</a:t>
                      </a:r>
                      <a:endParaRPr lang="vi-VN" sz="2000" b="1"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39382042"/>
                  </a:ext>
                </a:extLst>
              </a:tr>
              <a:tr h="563906">
                <a:tc rowSpan="2">
                  <a:txBody>
                    <a:bodyPr/>
                    <a:lstStyle/>
                    <a:p>
                      <a:pPr algn="ctr" fontAlgn="ctr"/>
                      <a:r>
                        <a:rPr lang="vi-VN" sz="2000" b="1" u="none" strike="noStrike" dirty="0">
                          <a:effectLst/>
                          <a:latin typeface="Inter" panose="020B0604020202020204" charset="0"/>
                          <a:ea typeface="Inter" panose="020B0604020202020204" charset="0"/>
                        </a:rPr>
                        <a:t>Logistic Regression</a:t>
                      </a:r>
                      <a:endParaRPr lang="vi-VN" sz="2000" b="1"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1:01</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0.6</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0.66</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0.43</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0.52</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0.6</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36126556"/>
                  </a:ext>
                </a:extLst>
              </a:tr>
              <a:tr h="354941">
                <a:tc vMerge="1">
                  <a:txBody>
                    <a:bodyPr/>
                    <a:lstStyle/>
                    <a:p>
                      <a:endParaRPr lang="vi-VN"/>
                    </a:p>
                  </a:txBody>
                  <a:tcPr/>
                </a:tc>
                <a:tc>
                  <a:txBody>
                    <a:bodyPr/>
                    <a:lstStyle/>
                    <a:p>
                      <a:pPr algn="ctr" fontAlgn="ctr"/>
                      <a:r>
                        <a:rPr lang="vi-VN" sz="2000" u="none" strike="noStrike">
                          <a:effectLst/>
                          <a:latin typeface="Inter" panose="020B0604020202020204" charset="0"/>
                          <a:ea typeface="Inter" panose="020B0604020202020204" charset="0"/>
                        </a:rPr>
                        <a:t>7:03</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dirty="0">
                          <a:effectLst/>
                          <a:latin typeface="Inter" panose="020B0604020202020204" charset="0"/>
                          <a:ea typeface="Inter" panose="020B0604020202020204" charset="0"/>
                        </a:rPr>
                        <a:t>0.73</a:t>
                      </a:r>
                      <a:endParaRPr lang="vi-VN" sz="2000" b="0"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0.65</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0.2</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0.31</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0.58</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8396479"/>
                  </a:ext>
                </a:extLst>
              </a:tr>
              <a:tr h="563906">
                <a:tc rowSpan="2">
                  <a:txBody>
                    <a:bodyPr/>
                    <a:lstStyle/>
                    <a:p>
                      <a:pPr algn="ctr" fontAlgn="ctr"/>
                      <a:r>
                        <a:rPr lang="vi-VN" sz="2000" b="1" u="none" strike="noStrike" dirty="0">
                          <a:effectLst/>
                          <a:latin typeface="Inter" panose="020B0604020202020204" charset="0"/>
                          <a:ea typeface="Inter" panose="020B0604020202020204" charset="0"/>
                        </a:rPr>
                        <a:t>K-Nearest Neighbors</a:t>
                      </a:r>
                      <a:endParaRPr lang="vi-VN" sz="2000" b="1"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1:01</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0.97</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0.69</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0.64</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0.66</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0.67</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6451628"/>
                  </a:ext>
                </a:extLst>
              </a:tr>
              <a:tr h="354941">
                <a:tc vMerge="1">
                  <a:txBody>
                    <a:bodyPr/>
                    <a:lstStyle/>
                    <a:p>
                      <a:endParaRPr lang="vi-VN"/>
                    </a:p>
                  </a:txBody>
                  <a:tcPr/>
                </a:tc>
                <a:tc>
                  <a:txBody>
                    <a:bodyPr/>
                    <a:lstStyle/>
                    <a:p>
                      <a:pPr algn="ctr" fontAlgn="ctr"/>
                      <a:r>
                        <a:rPr lang="vi-VN" sz="2000" u="none" strike="noStrike" dirty="0">
                          <a:effectLst/>
                          <a:latin typeface="Inter" panose="020B0604020202020204" charset="0"/>
                          <a:ea typeface="Inter" panose="020B0604020202020204" charset="0"/>
                        </a:rPr>
                        <a:t>7:03</a:t>
                      </a:r>
                      <a:endParaRPr lang="vi-VN" sz="2000" b="0"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0.76</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0.66</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0.46</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0.54</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0.68</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65468244"/>
                  </a:ext>
                </a:extLst>
              </a:tr>
              <a:tr h="563906">
                <a:tc rowSpan="2">
                  <a:txBody>
                    <a:bodyPr/>
                    <a:lstStyle/>
                    <a:p>
                      <a:pPr algn="ctr" fontAlgn="ctr"/>
                      <a:r>
                        <a:rPr lang="vi-VN" sz="2000" b="1" u="none" strike="noStrike" dirty="0">
                          <a:effectLst/>
                          <a:latin typeface="Inter" panose="020B0604020202020204" charset="0"/>
                          <a:ea typeface="Inter" panose="020B0604020202020204" charset="0"/>
                        </a:rPr>
                        <a:t>SVC</a:t>
                      </a:r>
                      <a:endParaRPr lang="vi-VN" sz="2000" b="1"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dirty="0">
                          <a:effectLst/>
                          <a:latin typeface="Inter" panose="020B0604020202020204" charset="0"/>
                          <a:ea typeface="Inter" panose="020B0604020202020204" charset="0"/>
                        </a:rPr>
                        <a:t>1:01</a:t>
                      </a:r>
                      <a:endParaRPr lang="vi-VN" sz="2000" b="0"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0.68</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0.74</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0.58</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0.65</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dirty="0">
                          <a:effectLst/>
                          <a:latin typeface="Inter" panose="020B0604020202020204" charset="0"/>
                          <a:ea typeface="Inter" panose="020B0604020202020204" charset="0"/>
                        </a:rPr>
                        <a:t>0.68</a:t>
                      </a:r>
                      <a:endParaRPr lang="vi-VN" sz="2000" b="0"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9163521"/>
                  </a:ext>
                </a:extLst>
              </a:tr>
              <a:tr h="354941">
                <a:tc vMerge="1">
                  <a:txBody>
                    <a:bodyPr/>
                    <a:lstStyle/>
                    <a:p>
                      <a:endParaRPr lang="vi-VN"/>
                    </a:p>
                  </a:txBody>
                  <a:tcPr/>
                </a:tc>
                <a:tc>
                  <a:txBody>
                    <a:bodyPr/>
                    <a:lstStyle/>
                    <a:p>
                      <a:pPr algn="ctr" fontAlgn="ctr"/>
                      <a:r>
                        <a:rPr lang="vi-VN" sz="2000" u="none" strike="noStrike">
                          <a:effectLst/>
                          <a:latin typeface="Inter" panose="020B0604020202020204" charset="0"/>
                          <a:ea typeface="Inter" panose="020B0604020202020204" charset="0"/>
                        </a:rPr>
                        <a:t>7:03</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0.74</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0.66</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0.26</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0.38</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0.6</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3092801"/>
                  </a:ext>
                </a:extLst>
              </a:tr>
              <a:tr h="563906">
                <a:tc rowSpan="2">
                  <a:txBody>
                    <a:bodyPr/>
                    <a:lstStyle/>
                    <a:p>
                      <a:pPr algn="ctr" fontAlgn="ctr"/>
                      <a:r>
                        <a:rPr lang="vi-VN" sz="2000" b="1" u="none" strike="noStrike">
                          <a:effectLst/>
                          <a:latin typeface="Inter" panose="020B0604020202020204" charset="0"/>
                          <a:ea typeface="Inter" panose="020B0604020202020204" charset="0"/>
                        </a:rPr>
                        <a:t>Decision Tree</a:t>
                      </a:r>
                      <a:endParaRPr lang="vi-VN" sz="2000" b="1"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dirty="0">
                          <a:effectLst/>
                          <a:latin typeface="Inter" panose="020B0604020202020204" charset="0"/>
                          <a:ea typeface="Inter" panose="020B0604020202020204" charset="0"/>
                        </a:rPr>
                        <a:t>1:01</a:t>
                      </a:r>
                      <a:endParaRPr lang="vi-VN" sz="2000" b="0"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dirty="0">
                          <a:effectLst/>
                          <a:latin typeface="Inter" panose="020B0604020202020204" charset="0"/>
                          <a:ea typeface="Inter" panose="020B0604020202020204" charset="0"/>
                        </a:rPr>
                        <a:t>0.7</a:t>
                      </a:r>
                      <a:endParaRPr lang="vi-VN" sz="2000" b="0"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0.7</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0.71</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dirty="0">
                          <a:effectLst/>
                          <a:latin typeface="Inter" panose="020B0604020202020204" charset="0"/>
                          <a:ea typeface="Inter" panose="020B0604020202020204" charset="0"/>
                        </a:rPr>
                        <a:t>0.7</a:t>
                      </a:r>
                      <a:endParaRPr lang="vi-VN" sz="2000" b="0"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0.7</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48670816"/>
                  </a:ext>
                </a:extLst>
              </a:tr>
              <a:tr h="354941">
                <a:tc vMerge="1">
                  <a:txBody>
                    <a:bodyPr/>
                    <a:lstStyle/>
                    <a:p>
                      <a:endParaRPr lang="vi-VN"/>
                    </a:p>
                  </a:txBody>
                  <a:tcPr/>
                </a:tc>
                <a:tc>
                  <a:txBody>
                    <a:bodyPr/>
                    <a:lstStyle/>
                    <a:p>
                      <a:pPr algn="ctr" fontAlgn="ctr"/>
                      <a:r>
                        <a:rPr lang="vi-VN" sz="2000" u="none" strike="noStrike" dirty="0">
                          <a:effectLst/>
                          <a:latin typeface="Inter" panose="020B0604020202020204" charset="0"/>
                          <a:ea typeface="Inter" panose="020B0604020202020204" charset="0"/>
                        </a:rPr>
                        <a:t>7:03</a:t>
                      </a:r>
                      <a:endParaRPr lang="vi-VN" sz="2000" b="0"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dirty="0">
                          <a:effectLst/>
                          <a:latin typeface="Inter" panose="020B0604020202020204" charset="0"/>
                          <a:ea typeface="Inter" panose="020B0604020202020204" charset="0"/>
                        </a:rPr>
                        <a:t>0.75</a:t>
                      </a:r>
                      <a:endParaRPr lang="vi-VN" sz="2000" b="0"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dirty="0">
                          <a:effectLst/>
                          <a:latin typeface="Inter" panose="020B0604020202020204" charset="0"/>
                          <a:ea typeface="Inter" panose="020B0604020202020204" charset="0"/>
                        </a:rPr>
                        <a:t>0.59</a:t>
                      </a:r>
                      <a:endParaRPr lang="vi-VN" sz="2000" b="0"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0.6</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dirty="0">
                          <a:effectLst/>
                          <a:latin typeface="Inter" panose="020B0604020202020204" charset="0"/>
                          <a:ea typeface="Inter" panose="020B0604020202020204" charset="0"/>
                        </a:rPr>
                        <a:t>0.59</a:t>
                      </a:r>
                      <a:endParaRPr lang="vi-VN" sz="2000" b="0"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0.71</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7116823"/>
                  </a:ext>
                </a:extLst>
              </a:tr>
              <a:tr h="563906">
                <a:tc rowSpan="2">
                  <a:txBody>
                    <a:bodyPr/>
                    <a:lstStyle/>
                    <a:p>
                      <a:pPr algn="ctr" fontAlgn="ctr"/>
                      <a:r>
                        <a:rPr lang="vi-VN" sz="2000" b="1" u="none" strike="noStrike">
                          <a:effectLst/>
                          <a:latin typeface="Inter" panose="020B0604020202020204" charset="0"/>
                          <a:ea typeface="Inter" panose="020B0604020202020204" charset="0"/>
                        </a:rPr>
                        <a:t>Random Forest</a:t>
                      </a:r>
                      <a:endParaRPr lang="vi-VN" sz="2000" b="1"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1:01</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dirty="0">
                          <a:effectLst/>
                          <a:latin typeface="Inter" panose="020B0604020202020204" charset="0"/>
                          <a:ea typeface="Inter" panose="020B0604020202020204" charset="0"/>
                        </a:rPr>
                        <a:t>0.76</a:t>
                      </a:r>
                      <a:endParaRPr lang="vi-VN" sz="2000" b="0"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dirty="0">
                          <a:effectLst/>
                          <a:latin typeface="Inter" panose="020B0604020202020204" charset="0"/>
                          <a:ea typeface="Inter" panose="020B0604020202020204" charset="0"/>
                        </a:rPr>
                        <a:t>0.78</a:t>
                      </a:r>
                      <a:endParaRPr lang="vi-VN" sz="2000" b="1"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dirty="0">
                          <a:effectLst/>
                          <a:latin typeface="Inter" panose="020B0604020202020204" charset="0"/>
                          <a:ea typeface="Inter" panose="020B0604020202020204" charset="0"/>
                        </a:rPr>
                        <a:t>0.73</a:t>
                      </a:r>
                      <a:endParaRPr lang="vi-VN" sz="2000" b="0"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0.75</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0.76</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75975028"/>
                  </a:ext>
                </a:extLst>
              </a:tr>
              <a:tr h="354941">
                <a:tc vMerge="1">
                  <a:txBody>
                    <a:bodyPr/>
                    <a:lstStyle/>
                    <a:p>
                      <a:endParaRPr lang="vi-VN"/>
                    </a:p>
                  </a:txBody>
                  <a:tcPr/>
                </a:tc>
                <a:tc>
                  <a:txBody>
                    <a:bodyPr/>
                    <a:lstStyle/>
                    <a:p>
                      <a:pPr algn="ctr" fontAlgn="ctr"/>
                      <a:r>
                        <a:rPr lang="vi-VN" sz="2000" u="none" strike="noStrike">
                          <a:effectLst/>
                          <a:latin typeface="Inter" panose="020B0604020202020204" charset="0"/>
                          <a:ea typeface="Inter" panose="020B0604020202020204" charset="0"/>
                        </a:rPr>
                        <a:t>7:03</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0.81</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0.76</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0.55</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dirty="0">
                          <a:effectLst/>
                          <a:latin typeface="Inter" panose="020B0604020202020204" charset="0"/>
                          <a:ea typeface="Inter" panose="020B0604020202020204" charset="0"/>
                        </a:rPr>
                        <a:t>0.64</a:t>
                      </a:r>
                      <a:endParaRPr lang="vi-VN" sz="2000" b="0"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0.74</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346655"/>
                  </a:ext>
                </a:extLst>
              </a:tr>
              <a:tr h="563906">
                <a:tc rowSpan="2">
                  <a:txBody>
                    <a:bodyPr/>
                    <a:lstStyle/>
                    <a:p>
                      <a:pPr algn="ctr" fontAlgn="ctr"/>
                      <a:r>
                        <a:rPr lang="vi-VN" sz="2000" b="1" u="none" strike="noStrike" dirty="0">
                          <a:effectLst/>
                          <a:latin typeface="Inter" panose="020B0604020202020204" charset="0"/>
                          <a:ea typeface="Inter" panose="020B0604020202020204" charset="0"/>
                        </a:rPr>
                        <a:t>XGB</a:t>
                      </a:r>
                      <a:endParaRPr lang="vi-VN" sz="2000" b="1"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1:01</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0.77</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0.78</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0.77</a:t>
                      </a:r>
                      <a:endParaRPr lang="vi-VN" sz="2000" b="1"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dirty="0">
                          <a:effectLst/>
                          <a:latin typeface="Inter" panose="020B0604020202020204" charset="0"/>
                          <a:ea typeface="Inter" panose="020B0604020202020204" charset="0"/>
                        </a:rPr>
                        <a:t>0.77</a:t>
                      </a:r>
                      <a:endParaRPr lang="vi-VN" sz="2000" b="1"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dirty="0">
                          <a:effectLst/>
                          <a:latin typeface="Inter" panose="020B0604020202020204" charset="0"/>
                          <a:ea typeface="Inter" panose="020B0604020202020204" charset="0"/>
                        </a:rPr>
                        <a:t>0.79</a:t>
                      </a:r>
                      <a:endParaRPr lang="vi-VN" sz="2000" b="1"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43656541"/>
                  </a:ext>
                </a:extLst>
              </a:tr>
              <a:tr h="354941">
                <a:tc vMerge="1">
                  <a:txBody>
                    <a:bodyPr/>
                    <a:lstStyle/>
                    <a:p>
                      <a:endParaRPr lang="vi-VN"/>
                    </a:p>
                  </a:txBody>
                  <a:tcPr/>
                </a:tc>
                <a:tc>
                  <a:txBody>
                    <a:bodyPr/>
                    <a:lstStyle/>
                    <a:p>
                      <a:pPr algn="ctr" fontAlgn="ctr"/>
                      <a:r>
                        <a:rPr lang="vi-VN" sz="2000" u="none" strike="noStrike">
                          <a:effectLst/>
                          <a:latin typeface="Inter" panose="020B0604020202020204" charset="0"/>
                          <a:ea typeface="Inter" panose="020B0604020202020204" charset="0"/>
                        </a:rPr>
                        <a:t>7:03</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0.83</a:t>
                      </a:r>
                      <a:endParaRPr lang="vi-VN" sz="2000" b="1"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0.77</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0.64</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a:effectLst/>
                          <a:latin typeface="Inter" panose="020B0604020202020204" charset="0"/>
                          <a:ea typeface="Inter" panose="020B0604020202020204" charset="0"/>
                        </a:rPr>
                        <a:t>0.7</a:t>
                      </a:r>
                      <a:endParaRPr lang="vi-VN" sz="2000" b="0" i="0" u="none" strike="noStrike">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vi-VN" sz="2000" u="none" strike="noStrike" dirty="0">
                          <a:effectLst/>
                          <a:latin typeface="Inter" panose="020B0604020202020204" charset="0"/>
                          <a:ea typeface="Inter" panose="020B0604020202020204" charset="0"/>
                        </a:rPr>
                        <a:t>0.79</a:t>
                      </a:r>
                      <a:endParaRPr lang="vi-VN" sz="2000" b="1" i="0" u="none" strike="noStrike" dirty="0">
                        <a:solidFill>
                          <a:srgbClr val="000000"/>
                        </a:solidFill>
                        <a:effectLst/>
                        <a:latin typeface="Inter" panose="020B0604020202020204" charset="0"/>
                        <a:ea typeface="Inter" panose="020B0604020202020204" charset="0"/>
                      </a:endParaRPr>
                    </a:p>
                  </a:txBody>
                  <a:tcPr marL="7620" marR="7620" marT="762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647078"/>
                  </a:ext>
                </a:extLst>
              </a:tr>
            </a:tbl>
          </a:graphicData>
        </a:graphic>
      </p:graphicFrame>
    </p:spTree>
    <p:extLst>
      <p:ext uri="{BB962C8B-B14F-4D97-AF65-F5344CB8AC3E}">
        <p14:creationId xmlns:p14="http://schemas.microsoft.com/office/powerpoint/2010/main" val="4124693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31762"/>
            <a:chOff x="0" y="0"/>
            <a:chExt cx="4816593" cy="482439"/>
          </a:xfrm>
        </p:grpSpPr>
        <p:sp>
          <p:nvSpPr>
            <p:cNvPr id="3" name="Freeform 3"/>
            <p:cNvSpPr/>
            <p:nvPr/>
          </p:nvSpPr>
          <p:spPr>
            <a:xfrm>
              <a:off x="0" y="0"/>
              <a:ext cx="4816592" cy="482439"/>
            </a:xfrm>
            <a:custGeom>
              <a:avLst/>
              <a:gdLst/>
              <a:ahLst/>
              <a:cxnLst/>
              <a:rect l="l" t="t" r="r" b="b"/>
              <a:pathLst>
                <a:path w="4816592" h="482439">
                  <a:moveTo>
                    <a:pt x="0" y="0"/>
                  </a:moveTo>
                  <a:lnTo>
                    <a:pt x="4816592" y="0"/>
                  </a:lnTo>
                  <a:lnTo>
                    <a:pt x="4816592" y="482439"/>
                  </a:lnTo>
                  <a:lnTo>
                    <a:pt x="0" y="482439"/>
                  </a:lnTo>
                  <a:close/>
                </a:path>
              </a:pathLst>
            </a:custGeom>
            <a:solidFill>
              <a:srgbClr val="0345E4"/>
            </a:solidFill>
          </p:spPr>
          <p:txBody>
            <a:bodyPr/>
            <a:lstStyle/>
            <a:p>
              <a:endParaRPr lang="vi-VN"/>
            </a:p>
          </p:txBody>
        </p:sp>
        <p:sp>
          <p:nvSpPr>
            <p:cNvPr id="4" name="TextBox 4"/>
            <p:cNvSpPr txBox="1"/>
            <p:nvPr/>
          </p:nvSpPr>
          <p:spPr>
            <a:xfrm>
              <a:off x="0" y="-38100"/>
              <a:ext cx="4816593" cy="520539"/>
            </a:xfrm>
            <a:prstGeom prst="rect">
              <a:avLst/>
            </a:prstGeom>
          </p:spPr>
          <p:txBody>
            <a:bodyPr lIns="50800" tIns="50800" rIns="50800" bIns="50800" rtlCol="0" anchor="ctr"/>
            <a:lstStyle/>
            <a:p>
              <a:pPr algn="ctr">
                <a:lnSpc>
                  <a:spcPts val="2520"/>
                </a:lnSpc>
              </a:pPr>
              <a:endParaRPr/>
            </a:p>
          </p:txBody>
        </p:sp>
      </p:grpSp>
      <p:graphicFrame>
        <p:nvGraphicFramePr>
          <p:cNvPr id="5" name="Table 5"/>
          <p:cNvGraphicFramePr>
            <a:graphicFrameLocks noGrp="1"/>
          </p:cNvGraphicFramePr>
          <p:nvPr/>
        </p:nvGraphicFramePr>
        <p:xfrm>
          <a:off x="2824632" y="2319912"/>
          <a:ext cx="13307162" cy="5124990"/>
        </p:xfrm>
        <a:graphic>
          <a:graphicData uri="http://schemas.openxmlformats.org/drawingml/2006/table">
            <a:tbl>
              <a:tblPr/>
              <a:tblGrid>
                <a:gridCol w="3446001">
                  <a:extLst>
                    <a:ext uri="{9D8B030D-6E8A-4147-A177-3AD203B41FA5}">
                      <a16:colId xmlns:a16="http://schemas.microsoft.com/office/drawing/2014/main" val="20000"/>
                    </a:ext>
                  </a:extLst>
                </a:gridCol>
                <a:gridCol w="1742687">
                  <a:extLst>
                    <a:ext uri="{9D8B030D-6E8A-4147-A177-3AD203B41FA5}">
                      <a16:colId xmlns:a16="http://schemas.microsoft.com/office/drawing/2014/main" val="20001"/>
                    </a:ext>
                  </a:extLst>
                </a:gridCol>
                <a:gridCol w="1705474">
                  <a:extLst>
                    <a:ext uri="{9D8B030D-6E8A-4147-A177-3AD203B41FA5}">
                      <a16:colId xmlns:a16="http://schemas.microsoft.com/office/drawing/2014/main" val="20002"/>
                    </a:ext>
                  </a:extLst>
                </a:gridCol>
                <a:gridCol w="1416577">
                  <a:extLst>
                    <a:ext uri="{9D8B030D-6E8A-4147-A177-3AD203B41FA5}">
                      <a16:colId xmlns:a16="http://schemas.microsoft.com/office/drawing/2014/main" val="20003"/>
                    </a:ext>
                  </a:extLst>
                </a:gridCol>
                <a:gridCol w="1443556">
                  <a:extLst>
                    <a:ext uri="{9D8B030D-6E8A-4147-A177-3AD203B41FA5}">
                      <a16:colId xmlns:a16="http://schemas.microsoft.com/office/drawing/2014/main" val="20004"/>
                    </a:ext>
                  </a:extLst>
                </a:gridCol>
                <a:gridCol w="3552867">
                  <a:extLst>
                    <a:ext uri="{9D8B030D-6E8A-4147-A177-3AD203B41FA5}">
                      <a16:colId xmlns:a16="http://schemas.microsoft.com/office/drawing/2014/main" val="20005"/>
                    </a:ext>
                  </a:extLst>
                </a:gridCol>
              </a:tblGrid>
              <a:tr h="889680">
                <a:tc>
                  <a:txBody>
                    <a:bodyPr/>
                    <a:lstStyle/>
                    <a:p>
                      <a:pPr algn="l">
                        <a:lnSpc>
                          <a:spcPts val="2260"/>
                        </a:lnSpc>
                        <a:defRPr/>
                      </a:pPr>
                      <a:r>
                        <a:rPr lang="en-US" sz="1899">
                          <a:solidFill>
                            <a:srgbClr val="000000"/>
                          </a:solidFill>
                          <a:latin typeface="Inter Bold"/>
                        </a:rPr>
                        <a:t>Mô hình </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Bold"/>
                        </a:rPr>
                        <a:t>Accuracy</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Bold"/>
                        </a:rPr>
                        <a:t>Precision</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Bold"/>
                        </a:rPr>
                        <a:t>Recall</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Bold"/>
                        </a:rPr>
                        <a:t>F1-score</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Bold"/>
                        </a:rPr>
                        <a:t>Thời gian thực thi</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47062">
                <a:tc>
                  <a:txBody>
                    <a:bodyPr/>
                    <a:lstStyle/>
                    <a:p>
                      <a:pPr algn="l">
                        <a:lnSpc>
                          <a:spcPts val="2260"/>
                        </a:lnSpc>
                        <a:defRPr/>
                      </a:pPr>
                      <a:r>
                        <a:rPr lang="en-US" sz="1899">
                          <a:solidFill>
                            <a:srgbClr val="000000"/>
                          </a:solidFill>
                          <a:latin typeface="Inter Bold"/>
                        </a:rPr>
                        <a:t>Logistic Regression</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a:rPr>
                        <a:t>0.6149</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a:rPr>
                        <a:t>0.0016</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a:rPr>
                        <a:t>0.6188</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a:rPr>
                        <a:t>0.0032</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a:rPr>
                        <a:t>21.81 giây</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47062">
                <a:tc>
                  <a:txBody>
                    <a:bodyPr/>
                    <a:lstStyle/>
                    <a:p>
                      <a:pPr algn="l">
                        <a:lnSpc>
                          <a:spcPts val="2260"/>
                        </a:lnSpc>
                        <a:defRPr/>
                      </a:pPr>
                      <a:r>
                        <a:rPr lang="en-US" sz="1899">
                          <a:solidFill>
                            <a:srgbClr val="000000"/>
                          </a:solidFill>
                          <a:latin typeface="Inter Bold"/>
                        </a:rPr>
                        <a:t>K-Nearest Neighbors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a:rPr>
                        <a:t>0.9832</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a:rPr>
                        <a:t>0.0197</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a:rPr>
                        <a:t>0.3218</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a:rPr>
                        <a:t>0.0372</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a:rPr>
                        <a:t>170.49 giây</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47062">
                <a:tc>
                  <a:txBody>
                    <a:bodyPr/>
                    <a:lstStyle/>
                    <a:p>
                      <a:pPr algn="l">
                        <a:lnSpc>
                          <a:spcPts val="2260"/>
                        </a:lnSpc>
                        <a:defRPr/>
                      </a:pPr>
                      <a:r>
                        <a:rPr lang="en-US" sz="1899">
                          <a:solidFill>
                            <a:srgbClr val="000000"/>
                          </a:solidFill>
                          <a:latin typeface="Inter Bold"/>
                        </a:rPr>
                        <a:t>Decision Tree</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a:rPr>
                        <a:t>0.9936</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a:rPr>
                        <a:t>0.0447</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a:rPr>
                        <a:t>0.2624</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a:rPr>
                        <a:t>0.0764</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a:rPr>
                        <a:t>45.67 giây</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47062">
                <a:tc>
                  <a:txBody>
                    <a:bodyPr/>
                    <a:lstStyle/>
                    <a:p>
                      <a:pPr algn="l">
                        <a:lnSpc>
                          <a:spcPts val="2260"/>
                        </a:lnSpc>
                        <a:defRPr/>
                      </a:pPr>
                      <a:r>
                        <a:rPr lang="en-US" sz="1899">
                          <a:solidFill>
                            <a:srgbClr val="000000"/>
                          </a:solidFill>
                          <a:latin typeface="Inter Bold"/>
                        </a:rPr>
                        <a:t>Random Forest</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Bold"/>
                        </a:rPr>
                        <a:t>0.996</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Bold"/>
                        </a:rPr>
                        <a:t>0.0836</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a:rPr>
                        <a:t>0.297</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Bold"/>
                        </a:rPr>
                        <a:t>0.1304</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a:rPr>
                        <a:t>18 phút 22 giây</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47062">
                <a:tc>
                  <a:txBody>
                    <a:bodyPr/>
                    <a:lstStyle/>
                    <a:p>
                      <a:pPr algn="l">
                        <a:lnSpc>
                          <a:spcPts val="2260"/>
                        </a:lnSpc>
                        <a:defRPr/>
                      </a:pPr>
                      <a:r>
                        <a:rPr lang="en-US" sz="1899">
                          <a:solidFill>
                            <a:srgbClr val="000000"/>
                          </a:solidFill>
                          <a:latin typeface="Inter Bold"/>
                        </a:rPr>
                        <a:t>XGB</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a:rPr>
                        <a:t>0.9674</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a:rPr>
                        <a:t>0.0197</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Bold"/>
                        </a:rPr>
                        <a:t>0.6436</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a:rPr>
                        <a:t>0.0383</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2260"/>
                        </a:lnSpc>
                        <a:defRPr/>
                      </a:pPr>
                      <a:r>
                        <a:rPr lang="en-US" sz="1899">
                          <a:solidFill>
                            <a:srgbClr val="000000"/>
                          </a:solidFill>
                          <a:latin typeface="Inter"/>
                        </a:rPr>
                        <a:t>19.4706 giây</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TextBox 6"/>
          <p:cNvSpPr txBox="1"/>
          <p:nvPr/>
        </p:nvSpPr>
        <p:spPr>
          <a:xfrm>
            <a:off x="3098981" y="798139"/>
            <a:ext cx="12090034" cy="577081"/>
          </a:xfrm>
          <a:prstGeom prst="rect">
            <a:avLst/>
          </a:prstGeom>
        </p:spPr>
        <p:txBody>
          <a:bodyPr wrap="square" lIns="0" tIns="0" rIns="0" bIns="0" rtlCol="0" anchor="t">
            <a:spAutoFit/>
          </a:bodyPr>
          <a:lstStyle/>
          <a:p>
            <a:pPr algn="ctr">
              <a:lnSpc>
                <a:spcPts val="4480"/>
              </a:lnSpc>
            </a:pPr>
            <a:r>
              <a:rPr lang="en-US" sz="4400" spc="64" dirty="0" err="1">
                <a:solidFill>
                  <a:srgbClr val="FFFFFF"/>
                </a:solidFill>
                <a:latin typeface="Public Sans Bold" panose="020B0604020202020204" charset="0"/>
              </a:rPr>
              <a:t>Kết</a:t>
            </a:r>
            <a:r>
              <a:rPr lang="en-US" sz="4400" spc="64" dirty="0">
                <a:solidFill>
                  <a:srgbClr val="FFFFFF"/>
                </a:solidFill>
                <a:latin typeface="Public Sans Bold" panose="020B0604020202020204" charset="0"/>
              </a:rPr>
              <a:t> </a:t>
            </a:r>
            <a:r>
              <a:rPr lang="en-US" sz="4400" spc="64" dirty="0" err="1">
                <a:solidFill>
                  <a:srgbClr val="FFFFFF"/>
                </a:solidFill>
                <a:latin typeface="Public Sans Bold" panose="020B0604020202020204" charset="0"/>
              </a:rPr>
              <a:t>quả</a:t>
            </a:r>
            <a:r>
              <a:rPr lang="en-US" sz="4400" spc="64" dirty="0">
                <a:solidFill>
                  <a:srgbClr val="FFFFFF"/>
                </a:solidFill>
                <a:latin typeface="Public Sans Bold" panose="020B0604020202020204" charset="0"/>
              </a:rPr>
              <a:t> </a:t>
            </a:r>
            <a:r>
              <a:rPr lang="en-US" sz="4400" spc="64" dirty="0" err="1">
                <a:solidFill>
                  <a:srgbClr val="FFFFFF"/>
                </a:solidFill>
                <a:latin typeface="Public Sans Bold" panose="020B0604020202020204" charset="0"/>
              </a:rPr>
              <a:t>sau</a:t>
            </a:r>
            <a:r>
              <a:rPr lang="en-US" sz="4400" spc="64" dirty="0">
                <a:solidFill>
                  <a:srgbClr val="FFFFFF"/>
                </a:solidFill>
                <a:latin typeface="Public Sans Bold" panose="020B0604020202020204" charset="0"/>
              </a:rPr>
              <a:t> </a:t>
            </a:r>
            <a:r>
              <a:rPr lang="en-US" sz="4400" spc="64" dirty="0" err="1">
                <a:solidFill>
                  <a:srgbClr val="FFFFFF"/>
                </a:solidFill>
                <a:latin typeface="Public Sans Bold" panose="020B0604020202020204" charset="0"/>
              </a:rPr>
              <a:t>khi</a:t>
            </a:r>
            <a:r>
              <a:rPr lang="en-US" sz="4400" spc="64" dirty="0">
                <a:solidFill>
                  <a:srgbClr val="FFFFFF"/>
                </a:solidFill>
                <a:latin typeface="Public Sans Bold" panose="020B0604020202020204" charset="0"/>
              </a:rPr>
              <a:t> </a:t>
            </a:r>
            <a:r>
              <a:rPr lang="en-US" sz="4400" spc="64" dirty="0" err="1">
                <a:solidFill>
                  <a:srgbClr val="FFFFFF"/>
                </a:solidFill>
                <a:latin typeface="Public Sans Bold" panose="020B0604020202020204" charset="0"/>
              </a:rPr>
              <a:t>sử</a:t>
            </a:r>
            <a:r>
              <a:rPr lang="en-US" sz="4400" spc="64" dirty="0">
                <a:solidFill>
                  <a:srgbClr val="FFFFFF"/>
                </a:solidFill>
                <a:latin typeface="Public Sans Bold" panose="020B0604020202020204" charset="0"/>
              </a:rPr>
              <a:t> </a:t>
            </a:r>
            <a:r>
              <a:rPr lang="en-US" sz="4400" spc="64" dirty="0" err="1">
                <a:solidFill>
                  <a:srgbClr val="FFFFFF"/>
                </a:solidFill>
                <a:latin typeface="Public Sans Bold" panose="020B0604020202020204" charset="0"/>
              </a:rPr>
              <a:t>dụng</a:t>
            </a:r>
            <a:r>
              <a:rPr lang="en-US" sz="4400" spc="64" dirty="0">
                <a:solidFill>
                  <a:srgbClr val="FFFFFF"/>
                </a:solidFill>
                <a:latin typeface="Public Sans Bold" panose="020B0604020202020204" charset="0"/>
              </a:rPr>
              <a:t> </a:t>
            </a:r>
            <a:r>
              <a:rPr lang="en-US" sz="4400" spc="64" dirty="0" err="1">
                <a:solidFill>
                  <a:srgbClr val="FFFFFF"/>
                </a:solidFill>
                <a:latin typeface="Public Sans Bold" panose="020B0604020202020204" charset="0"/>
              </a:rPr>
              <a:t>kỹ</a:t>
            </a:r>
            <a:r>
              <a:rPr lang="en-US" sz="4400" spc="64" dirty="0">
                <a:solidFill>
                  <a:srgbClr val="FFFFFF"/>
                </a:solidFill>
                <a:latin typeface="Public Sans Bold" panose="020B0604020202020204" charset="0"/>
              </a:rPr>
              <a:t> </a:t>
            </a:r>
            <a:r>
              <a:rPr lang="en-US" sz="4400" spc="64" dirty="0" err="1">
                <a:solidFill>
                  <a:srgbClr val="FFFFFF"/>
                </a:solidFill>
                <a:latin typeface="Public Sans Bold" panose="020B0604020202020204" charset="0"/>
              </a:rPr>
              <a:t>thuật</a:t>
            </a:r>
            <a:r>
              <a:rPr lang="en-US" sz="4400" spc="64" dirty="0">
                <a:solidFill>
                  <a:srgbClr val="FFFFFF"/>
                </a:solidFill>
                <a:latin typeface="Public Sans Bold" panose="020B0604020202020204" charset="0"/>
              </a:rPr>
              <a:t> SMOTE</a:t>
            </a:r>
          </a:p>
        </p:txBody>
      </p:sp>
      <p:sp>
        <p:nvSpPr>
          <p:cNvPr id="7" name="TextBox 7"/>
          <p:cNvSpPr txBox="1"/>
          <p:nvPr/>
        </p:nvSpPr>
        <p:spPr>
          <a:xfrm>
            <a:off x="2824633" y="8298975"/>
            <a:ext cx="13307161" cy="1345753"/>
          </a:xfrm>
          <a:prstGeom prst="rect">
            <a:avLst/>
          </a:prstGeom>
        </p:spPr>
        <p:txBody>
          <a:bodyPr wrap="square" lIns="0" tIns="0" rIns="0" bIns="0" rtlCol="0" anchor="t">
            <a:spAutoFit/>
          </a:bodyPr>
          <a:lstStyle/>
          <a:p>
            <a:pPr marL="0" lvl="0" indent="0" algn="just">
              <a:lnSpc>
                <a:spcPts val="3565"/>
              </a:lnSpc>
            </a:pPr>
            <a:r>
              <a:rPr lang="en-US" sz="2300" dirty="0" err="1">
                <a:solidFill>
                  <a:srgbClr val="000000"/>
                </a:solidFill>
                <a:latin typeface="Open Sans"/>
              </a:rPr>
              <a:t>Độ</a:t>
            </a:r>
            <a:r>
              <a:rPr lang="en-US" sz="2300" dirty="0">
                <a:solidFill>
                  <a:srgbClr val="000000"/>
                </a:solidFill>
                <a:latin typeface="Open Sans"/>
              </a:rPr>
              <a:t> </a:t>
            </a:r>
            <a:r>
              <a:rPr lang="en-US" sz="2300" dirty="0" err="1">
                <a:solidFill>
                  <a:srgbClr val="000000"/>
                </a:solidFill>
                <a:latin typeface="Open Sans"/>
              </a:rPr>
              <a:t>chính</a:t>
            </a:r>
            <a:r>
              <a:rPr lang="en-US" sz="2300" dirty="0">
                <a:solidFill>
                  <a:srgbClr val="000000"/>
                </a:solidFill>
                <a:latin typeface="Open Sans"/>
              </a:rPr>
              <a:t> </a:t>
            </a:r>
            <a:r>
              <a:rPr lang="en-US" sz="2300" dirty="0" err="1">
                <a:solidFill>
                  <a:srgbClr val="000000"/>
                </a:solidFill>
                <a:latin typeface="Open Sans"/>
              </a:rPr>
              <a:t>xác</a:t>
            </a:r>
            <a:r>
              <a:rPr lang="en-US" sz="2300" dirty="0">
                <a:solidFill>
                  <a:srgbClr val="000000"/>
                </a:solidFill>
                <a:latin typeface="Open Sans"/>
              </a:rPr>
              <a:t> </a:t>
            </a:r>
            <a:r>
              <a:rPr lang="en-US" sz="2300" dirty="0" err="1">
                <a:solidFill>
                  <a:srgbClr val="000000"/>
                </a:solidFill>
                <a:latin typeface="Open Sans"/>
              </a:rPr>
              <a:t>của</a:t>
            </a:r>
            <a:r>
              <a:rPr lang="en-US" sz="2300" dirty="0">
                <a:solidFill>
                  <a:srgbClr val="000000"/>
                </a:solidFill>
                <a:latin typeface="Open Sans"/>
              </a:rPr>
              <a:t> </a:t>
            </a:r>
            <a:r>
              <a:rPr lang="en-US" sz="2300" dirty="0" err="1">
                <a:solidFill>
                  <a:srgbClr val="000000"/>
                </a:solidFill>
                <a:latin typeface="Open Sans"/>
              </a:rPr>
              <a:t>mô</a:t>
            </a:r>
            <a:r>
              <a:rPr lang="en-US" sz="2300" dirty="0">
                <a:solidFill>
                  <a:srgbClr val="000000"/>
                </a:solidFill>
                <a:latin typeface="Open Sans"/>
              </a:rPr>
              <a:t> </a:t>
            </a:r>
            <a:r>
              <a:rPr lang="en-US" sz="2300" dirty="0" err="1">
                <a:solidFill>
                  <a:srgbClr val="000000"/>
                </a:solidFill>
                <a:latin typeface="Open Sans"/>
              </a:rPr>
              <a:t>hình</a:t>
            </a:r>
            <a:r>
              <a:rPr lang="en-US" sz="2300" dirty="0">
                <a:solidFill>
                  <a:srgbClr val="000000"/>
                </a:solidFill>
                <a:latin typeface="Open Sans"/>
              </a:rPr>
              <a:t> </a:t>
            </a:r>
            <a:r>
              <a:rPr lang="en-US" sz="2300" dirty="0" err="1">
                <a:solidFill>
                  <a:srgbClr val="000000"/>
                </a:solidFill>
                <a:latin typeface="Open Sans"/>
              </a:rPr>
              <a:t>đều</a:t>
            </a:r>
            <a:r>
              <a:rPr lang="en-US" sz="2300" dirty="0">
                <a:solidFill>
                  <a:srgbClr val="000000"/>
                </a:solidFill>
                <a:latin typeface="Open Sans"/>
              </a:rPr>
              <a:t> </a:t>
            </a:r>
            <a:r>
              <a:rPr lang="en-US" sz="2300" dirty="0" err="1">
                <a:solidFill>
                  <a:srgbClr val="000000"/>
                </a:solidFill>
                <a:latin typeface="Open Sans"/>
              </a:rPr>
              <a:t>tương</a:t>
            </a:r>
            <a:r>
              <a:rPr lang="en-US" sz="2300" dirty="0">
                <a:solidFill>
                  <a:srgbClr val="000000"/>
                </a:solidFill>
                <a:latin typeface="Open Sans"/>
              </a:rPr>
              <a:t> </a:t>
            </a:r>
            <a:r>
              <a:rPr lang="en-US" sz="2300" dirty="0" err="1">
                <a:solidFill>
                  <a:srgbClr val="000000"/>
                </a:solidFill>
                <a:latin typeface="Open Sans"/>
              </a:rPr>
              <a:t>đối</a:t>
            </a:r>
            <a:r>
              <a:rPr lang="en-US" sz="2300" dirty="0">
                <a:solidFill>
                  <a:srgbClr val="000000"/>
                </a:solidFill>
                <a:latin typeface="Open Sans"/>
              </a:rPr>
              <a:t> </a:t>
            </a:r>
            <a:r>
              <a:rPr lang="en-US" sz="2300" dirty="0" err="1">
                <a:solidFill>
                  <a:srgbClr val="000000"/>
                </a:solidFill>
                <a:latin typeface="Open Sans"/>
              </a:rPr>
              <a:t>cao</a:t>
            </a:r>
            <a:r>
              <a:rPr lang="en-US" sz="2300" dirty="0">
                <a:solidFill>
                  <a:srgbClr val="000000"/>
                </a:solidFill>
                <a:latin typeface="Open Sans"/>
              </a:rPr>
              <a:t>, </a:t>
            </a:r>
            <a:r>
              <a:rPr lang="en-US" sz="2300" dirty="0" err="1">
                <a:solidFill>
                  <a:srgbClr val="000000"/>
                </a:solidFill>
                <a:latin typeface="Open Sans"/>
              </a:rPr>
              <a:t>chỉ</a:t>
            </a:r>
            <a:r>
              <a:rPr lang="en-US" sz="2300" dirty="0">
                <a:solidFill>
                  <a:srgbClr val="000000"/>
                </a:solidFill>
                <a:latin typeface="Open Sans"/>
              </a:rPr>
              <a:t> </a:t>
            </a:r>
            <a:r>
              <a:rPr lang="en-US" sz="2300" dirty="0" err="1">
                <a:solidFill>
                  <a:srgbClr val="000000"/>
                </a:solidFill>
                <a:latin typeface="Open Sans"/>
              </a:rPr>
              <a:t>số</a:t>
            </a:r>
            <a:r>
              <a:rPr lang="en-US" sz="2300" dirty="0">
                <a:solidFill>
                  <a:srgbClr val="000000"/>
                </a:solidFill>
                <a:latin typeface="Open Sans"/>
              </a:rPr>
              <a:t> recall </a:t>
            </a:r>
            <a:r>
              <a:rPr lang="en-US" sz="2300" dirty="0" err="1">
                <a:solidFill>
                  <a:srgbClr val="000000"/>
                </a:solidFill>
                <a:latin typeface="Open Sans"/>
              </a:rPr>
              <a:t>có</a:t>
            </a:r>
            <a:r>
              <a:rPr lang="en-US" sz="2300" dirty="0">
                <a:solidFill>
                  <a:srgbClr val="000000"/>
                </a:solidFill>
                <a:latin typeface="Open Sans"/>
              </a:rPr>
              <a:t> </a:t>
            </a:r>
            <a:r>
              <a:rPr lang="en-US" sz="2300" dirty="0" err="1">
                <a:solidFill>
                  <a:srgbClr val="000000"/>
                </a:solidFill>
                <a:latin typeface="Open Sans"/>
              </a:rPr>
              <a:t>cải</a:t>
            </a:r>
            <a:r>
              <a:rPr lang="en-US" sz="2300" dirty="0">
                <a:solidFill>
                  <a:srgbClr val="000000"/>
                </a:solidFill>
                <a:latin typeface="Open Sans"/>
              </a:rPr>
              <a:t> </a:t>
            </a:r>
            <a:r>
              <a:rPr lang="en-US" sz="2300" dirty="0" err="1">
                <a:solidFill>
                  <a:srgbClr val="000000"/>
                </a:solidFill>
                <a:latin typeface="Open Sans"/>
              </a:rPr>
              <a:t>thiện</a:t>
            </a:r>
            <a:r>
              <a:rPr lang="en-US" sz="2300" dirty="0">
                <a:solidFill>
                  <a:srgbClr val="000000"/>
                </a:solidFill>
                <a:latin typeface="Open Sans"/>
              </a:rPr>
              <a:t> </a:t>
            </a:r>
            <a:r>
              <a:rPr lang="en-US" sz="2300" dirty="0" err="1">
                <a:solidFill>
                  <a:srgbClr val="000000"/>
                </a:solidFill>
                <a:latin typeface="Open Sans"/>
              </a:rPr>
              <a:t>hơn</a:t>
            </a:r>
            <a:r>
              <a:rPr lang="en-US" sz="2300" dirty="0">
                <a:solidFill>
                  <a:srgbClr val="000000"/>
                </a:solidFill>
                <a:latin typeface="Open Sans"/>
              </a:rPr>
              <a:t> so </a:t>
            </a:r>
            <a:r>
              <a:rPr lang="en-US" sz="2300" dirty="0" err="1">
                <a:solidFill>
                  <a:srgbClr val="000000"/>
                </a:solidFill>
                <a:latin typeface="Open Sans"/>
              </a:rPr>
              <a:t>với</a:t>
            </a:r>
            <a:r>
              <a:rPr lang="en-US" sz="2300" dirty="0">
                <a:solidFill>
                  <a:srgbClr val="000000"/>
                </a:solidFill>
                <a:latin typeface="Open Sans"/>
              </a:rPr>
              <a:t> </a:t>
            </a:r>
            <a:r>
              <a:rPr lang="en-US" sz="2300" dirty="0" err="1">
                <a:solidFill>
                  <a:srgbClr val="000000"/>
                </a:solidFill>
                <a:latin typeface="Open Sans"/>
              </a:rPr>
              <a:t>dữ</a:t>
            </a:r>
            <a:r>
              <a:rPr lang="en-US" sz="2300" dirty="0">
                <a:solidFill>
                  <a:srgbClr val="000000"/>
                </a:solidFill>
                <a:latin typeface="Open Sans"/>
              </a:rPr>
              <a:t> </a:t>
            </a:r>
            <a:r>
              <a:rPr lang="en-US" sz="2300" dirty="0" err="1">
                <a:solidFill>
                  <a:srgbClr val="000000"/>
                </a:solidFill>
                <a:latin typeface="Open Sans"/>
              </a:rPr>
              <a:t>liệu</a:t>
            </a:r>
            <a:r>
              <a:rPr lang="en-US" sz="2300" dirty="0">
                <a:solidFill>
                  <a:srgbClr val="000000"/>
                </a:solidFill>
                <a:latin typeface="Open Sans"/>
              </a:rPr>
              <a:t> ban </a:t>
            </a:r>
            <a:r>
              <a:rPr lang="en-US" sz="2300" dirty="0" err="1">
                <a:solidFill>
                  <a:srgbClr val="000000"/>
                </a:solidFill>
                <a:latin typeface="Open Sans"/>
              </a:rPr>
              <a:t>đầu</a:t>
            </a:r>
            <a:r>
              <a:rPr lang="en-US" sz="2300" dirty="0">
                <a:solidFill>
                  <a:srgbClr val="000000"/>
                </a:solidFill>
                <a:latin typeface="Open Sans"/>
              </a:rPr>
              <a:t>, </a:t>
            </a:r>
            <a:r>
              <a:rPr lang="en-US" sz="2300" dirty="0" err="1">
                <a:solidFill>
                  <a:srgbClr val="000000"/>
                </a:solidFill>
                <a:latin typeface="Open Sans"/>
              </a:rPr>
              <a:t>tuy</a:t>
            </a:r>
            <a:r>
              <a:rPr lang="en-US" sz="2300" dirty="0">
                <a:solidFill>
                  <a:srgbClr val="000000"/>
                </a:solidFill>
                <a:latin typeface="Open Sans"/>
              </a:rPr>
              <a:t> </a:t>
            </a:r>
            <a:r>
              <a:rPr lang="en-US" sz="2300" dirty="0" err="1">
                <a:solidFill>
                  <a:srgbClr val="000000"/>
                </a:solidFill>
                <a:latin typeface="Open Sans"/>
              </a:rPr>
              <a:t>nhiên</a:t>
            </a:r>
            <a:r>
              <a:rPr lang="en-US" sz="2300" dirty="0">
                <a:solidFill>
                  <a:srgbClr val="000000"/>
                </a:solidFill>
                <a:latin typeface="Open Sans"/>
              </a:rPr>
              <a:t> Precision </a:t>
            </a:r>
            <a:r>
              <a:rPr lang="en-US" sz="2300" dirty="0" err="1">
                <a:solidFill>
                  <a:srgbClr val="000000"/>
                </a:solidFill>
                <a:latin typeface="Open Sans"/>
              </a:rPr>
              <a:t>còn</a:t>
            </a:r>
            <a:r>
              <a:rPr lang="en-US" sz="2300" dirty="0">
                <a:solidFill>
                  <a:srgbClr val="000000"/>
                </a:solidFill>
                <a:latin typeface="Open Sans"/>
              </a:rPr>
              <a:t> </a:t>
            </a:r>
            <a:r>
              <a:rPr lang="en-US" sz="2300" dirty="0" err="1">
                <a:solidFill>
                  <a:srgbClr val="000000"/>
                </a:solidFill>
                <a:latin typeface="Open Sans"/>
              </a:rPr>
              <a:t>thấp</a:t>
            </a:r>
            <a:r>
              <a:rPr lang="en-US" sz="2300" dirty="0">
                <a:solidFill>
                  <a:srgbClr val="000000"/>
                </a:solidFill>
                <a:latin typeface="Open Sans"/>
              </a:rPr>
              <a:t>. </a:t>
            </a:r>
            <a:r>
              <a:rPr lang="en-US" sz="2300" dirty="0" err="1">
                <a:solidFill>
                  <a:srgbClr val="000000"/>
                </a:solidFill>
                <a:latin typeface="Open Sans"/>
              </a:rPr>
              <a:t>Điều</a:t>
            </a:r>
            <a:r>
              <a:rPr lang="en-US" sz="2300" dirty="0">
                <a:solidFill>
                  <a:srgbClr val="000000"/>
                </a:solidFill>
                <a:latin typeface="Open Sans"/>
              </a:rPr>
              <a:t> </a:t>
            </a:r>
            <a:r>
              <a:rPr lang="en-US" sz="2300" dirty="0" err="1">
                <a:solidFill>
                  <a:srgbClr val="000000"/>
                </a:solidFill>
                <a:latin typeface="Open Sans"/>
              </a:rPr>
              <a:t>này</a:t>
            </a:r>
            <a:r>
              <a:rPr lang="en-US" sz="2300" dirty="0">
                <a:solidFill>
                  <a:srgbClr val="000000"/>
                </a:solidFill>
                <a:latin typeface="Open Sans"/>
              </a:rPr>
              <a:t> </a:t>
            </a:r>
            <a:r>
              <a:rPr lang="en-US" sz="2300" dirty="0" err="1">
                <a:solidFill>
                  <a:srgbClr val="000000"/>
                </a:solidFill>
                <a:latin typeface="Open Sans"/>
              </a:rPr>
              <a:t>đồng</a:t>
            </a:r>
            <a:r>
              <a:rPr lang="en-US" sz="2300" dirty="0">
                <a:solidFill>
                  <a:srgbClr val="000000"/>
                </a:solidFill>
                <a:latin typeface="Open Sans"/>
              </a:rPr>
              <a:t> </a:t>
            </a:r>
            <a:r>
              <a:rPr lang="en-US" sz="2300" dirty="0" err="1">
                <a:solidFill>
                  <a:srgbClr val="000000"/>
                </a:solidFill>
                <a:latin typeface="Open Sans"/>
              </a:rPr>
              <a:t>nghĩa</a:t>
            </a:r>
            <a:r>
              <a:rPr lang="en-US" sz="2300" dirty="0">
                <a:solidFill>
                  <a:srgbClr val="000000"/>
                </a:solidFill>
                <a:latin typeface="Open Sans"/>
              </a:rPr>
              <a:t> </a:t>
            </a:r>
            <a:r>
              <a:rPr lang="en-US" sz="2300" dirty="0" err="1">
                <a:solidFill>
                  <a:srgbClr val="000000"/>
                </a:solidFill>
                <a:latin typeface="Open Sans"/>
              </a:rPr>
              <a:t>với</a:t>
            </a:r>
            <a:r>
              <a:rPr lang="en-US" sz="2300" dirty="0">
                <a:solidFill>
                  <a:srgbClr val="000000"/>
                </a:solidFill>
                <a:latin typeface="Open Sans"/>
              </a:rPr>
              <a:t> </a:t>
            </a:r>
            <a:r>
              <a:rPr lang="en-US" sz="2300" dirty="0" err="1">
                <a:solidFill>
                  <a:srgbClr val="000000"/>
                </a:solidFill>
                <a:latin typeface="Open Sans"/>
              </a:rPr>
              <a:t>việc</a:t>
            </a:r>
            <a:r>
              <a:rPr lang="en-US" sz="2300" dirty="0">
                <a:solidFill>
                  <a:srgbClr val="000000"/>
                </a:solidFill>
                <a:latin typeface="Open Sans"/>
              </a:rPr>
              <a:t> </a:t>
            </a:r>
            <a:r>
              <a:rPr lang="en-US" sz="2300" dirty="0" err="1">
                <a:solidFill>
                  <a:srgbClr val="000000"/>
                </a:solidFill>
                <a:latin typeface="Open Sans"/>
              </a:rPr>
              <a:t>mô</a:t>
            </a:r>
            <a:r>
              <a:rPr lang="en-US" sz="2300" dirty="0">
                <a:solidFill>
                  <a:srgbClr val="000000"/>
                </a:solidFill>
                <a:latin typeface="Open Sans"/>
              </a:rPr>
              <a:t> </a:t>
            </a:r>
            <a:r>
              <a:rPr lang="en-US" sz="2300" dirty="0" err="1">
                <a:solidFill>
                  <a:srgbClr val="000000"/>
                </a:solidFill>
                <a:latin typeface="Open Sans"/>
              </a:rPr>
              <a:t>hình</a:t>
            </a:r>
            <a:r>
              <a:rPr lang="en-US" sz="2300" dirty="0">
                <a:solidFill>
                  <a:srgbClr val="000000"/>
                </a:solidFill>
                <a:latin typeface="Open Sans"/>
              </a:rPr>
              <a:t> </a:t>
            </a:r>
            <a:r>
              <a:rPr lang="en-US" sz="2300" dirty="0" err="1">
                <a:solidFill>
                  <a:srgbClr val="000000"/>
                </a:solidFill>
                <a:latin typeface="Open Sans"/>
              </a:rPr>
              <a:t>dự</a:t>
            </a:r>
            <a:r>
              <a:rPr lang="en-US" sz="2300" dirty="0">
                <a:solidFill>
                  <a:srgbClr val="000000"/>
                </a:solidFill>
                <a:latin typeface="Open Sans"/>
              </a:rPr>
              <a:t> </a:t>
            </a:r>
            <a:r>
              <a:rPr lang="en-US" sz="2300" dirty="0" err="1">
                <a:solidFill>
                  <a:srgbClr val="000000"/>
                </a:solidFill>
                <a:latin typeface="Open Sans"/>
              </a:rPr>
              <a:t>đoán</a:t>
            </a:r>
            <a:r>
              <a:rPr lang="en-US" sz="2300" dirty="0">
                <a:solidFill>
                  <a:srgbClr val="000000"/>
                </a:solidFill>
                <a:latin typeface="Open Sans"/>
              </a:rPr>
              <a:t> </a:t>
            </a:r>
            <a:r>
              <a:rPr lang="en-US" sz="2300" dirty="0" err="1">
                <a:solidFill>
                  <a:srgbClr val="000000"/>
                </a:solidFill>
                <a:latin typeface="Open Sans"/>
              </a:rPr>
              <a:t>nhiều</a:t>
            </a:r>
            <a:r>
              <a:rPr lang="en-US" sz="2300" dirty="0">
                <a:solidFill>
                  <a:srgbClr val="000000"/>
                </a:solidFill>
                <a:latin typeface="Open Sans"/>
              </a:rPr>
              <a:t> </a:t>
            </a:r>
            <a:r>
              <a:rPr lang="en-US" sz="2300" dirty="0" err="1">
                <a:solidFill>
                  <a:srgbClr val="000000"/>
                </a:solidFill>
                <a:latin typeface="Open Sans"/>
              </a:rPr>
              <a:t>nhãn</a:t>
            </a:r>
            <a:r>
              <a:rPr lang="en-US" sz="2300" dirty="0">
                <a:solidFill>
                  <a:srgbClr val="000000"/>
                </a:solidFill>
                <a:latin typeface="Open Sans"/>
              </a:rPr>
              <a:t> </a:t>
            </a:r>
            <a:r>
              <a:rPr lang="en-US" sz="2300" dirty="0" err="1">
                <a:solidFill>
                  <a:srgbClr val="000000"/>
                </a:solidFill>
                <a:latin typeface="Open Sans"/>
              </a:rPr>
              <a:t>giao</a:t>
            </a:r>
            <a:r>
              <a:rPr lang="en-US" sz="2300" dirty="0">
                <a:solidFill>
                  <a:srgbClr val="000000"/>
                </a:solidFill>
                <a:latin typeface="Open Sans"/>
              </a:rPr>
              <a:t> </a:t>
            </a:r>
            <a:r>
              <a:rPr lang="en-US" sz="2300" dirty="0" err="1">
                <a:solidFill>
                  <a:srgbClr val="000000"/>
                </a:solidFill>
                <a:latin typeface="Open Sans"/>
              </a:rPr>
              <a:t>dịch</a:t>
            </a:r>
            <a:r>
              <a:rPr lang="en-US" sz="2300" dirty="0">
                <a:solidFill>
                  <a:srgbClr val="000000"/>
                </a:solidFill>
                <a:latin typeface="Open Sans"/>
              </a:rPr>
              <a:t> </a:t>
            </a:r>
            <a:r>
              <a:rPr lang="en-US" sz="2300" dirty="0" err="1">
                <a:solidFill>
                  <a:srgbClr val="000000"/>
                </a:solidFill>
                <a:latin typeface="Open Sans"/>
              </a:rPr>
              <a:t>bình</a:t>
            </a:r>
            <a:r>
              <a:rPr lang="en-US" sz="2300" dirty="0">
                <a:solidFill>
                  <a:srgbClr val="000000"/>
                </a:solidFill>
                <a:latin typeface="Open Sans"/>
              </a:rPr>
              <a:t> </a:t>
            </a:r>
            <a:r>
              <a:rPr lang="en-US" sz="2300" dirty="0" err="1">
                <a:solidFill>
                  <a:srgbClr val="000000"/>
                </a:solidFill>
                <a:latin typeface="Open Sans"/>
              </a:rPr>
              <a:t>thường</a:t>
            </a:r>
            <a:r>
              <a:rPr lang="en-US" sz="2300" dirty="0">
                <a:solidFill>
                  <a:srgbClr val="000000"/>
                </a:solidFill>
                <a:latin typeface="Open Sans"/>
              </a:rPr>
              <a:t> </a:t>
            </a:r>
            <a:r>
              <a:rPr lang="en-US" sz="2300" dirty="0" err="1">
                <a:solidFill>
                  <a:srgbClr val="000000"/>
                </a:solidFill>
                <a:latin typeface="Open Sans"/>
              </a:rPr>
              <a:t>thành</a:t>
            </a:r>
            <a:r>
              <a:rPr lang="en-US" sz="2300" dirty="0">
                <a:solidFill>
                  <a:srgbClr val="000000"/>
                </a:solidFill>
                <a:latin typeface="Open Sans"/>
              </a:rPr>
              <a:t> </a:t>
            </a:r>
            <a:r>
              <a:rPr lang="en-US" sz="2300" dirty="0" err="1">
                <a:solidFill>
                  <a:srgbClr val="000000"/>
                </a:solidFill>
                <a:latin typeface="Open Sans"/>
              </a:rPr>
              <a:t>giao</a:t>
            </a:r>
            <a:r>
              <a:rPr lang="en-US" sz="2300" dirty="0">
                <a:solidFill>
                  <a:srgbClr val="000000"/>
                </a:solidFill>
                <a:latin typeface="Open Sans"/>
              </a:rPr>
              <a:t> </a:t>
            </a:r>
            <a:r>
              <a:rPr lang="en-US" sz="2300" dirty="0" err="1">
                <a:solidFill>
                  <a:srgbClr val="000000"/>
                </a:solidFill>
                <a:latin typeface="Open Sans"/>
              </a:rPr>
              <a:t>dịch</a:t>
            </a:r>
            <a:r>
              <a:rPr lang="en-US" sz="2300" dirty="0">
                <a:solidFill>
                  <a:srgbClr val="000000"/>
                </a:solidFill>
                <a:latin typeface="Open Sans"/>
              </a:rPr>
              <a:t> </a:t>
            </a:r>
            <a:r>
              <a:rPr lang="en-US" sz="2300" dirty="0" err="1">
                <a:solidFill>
                  <a:srgbClr val="000000"/>
                </a:solidFill>
                <a:latin typeface="Open Sans"/>
              </a:rPr>
              <a:t>rửa</a:t>
            </a:r>
            <a:r>
              <a:rPr lang="en-US" sz="2300" dirty="0">
                <a:solidFill>
                  <a:srgbClr val="000000"/>
                </a:solidFill>
                <a:latin typeface="Open Sans"/>
              </a:rPr>
              <a:t> </a:t>
            </a:r>
            <a:r>
              <a:rPr lang="en-US" sz="2300" dirty="0" err="1">
                <a:solidFill>
                  <a:srgbClr val="000000"/>
                </a:solidFill>
                <a:latin typeface="Open Sans"/>
              </a:rPr>
              <a:t>tiền</a:t>
            </a:r>
            <a:endParaRPr lang="en-US" sz="2300" dirty="0">
              <a:solidFill>
                <a:srgbClr val="000000"/>
              </a:solidFill>
              <a:latin typeface="Open Sans"/>
            </a:endParaRPr>
          </a:p>
        </p:txBody>
      </p:sp>
      <p:sp>
        <p:nvSpPr>
          <p:cNvPr id="8" name="TextBox 8"/>
          <p:cNvSpPr txBox="1"/>
          <p:nvPr/>
        </p:nvSpPr>
        <p:spPr>
          <a:xfrm>
            <a:off x="3623697" y="7612775"/>
            <a:ext cx="11709033" cy="421640"/>
          </a:xfrm>
          <a:prstGeom prst="rect">
            <a:avLst/>
          </a:prstGeom>
        </p:spPr>
        <p:txBody>
          <a:bodyPr lIns="0" tIns="0" rIns="0" bIns="0" rtlCol="0" anchor="t">
            <a:spAutoFit/>
          </a:bodyPr>
          <a:lstStyle/>
          <a:p>
            <a:pPr marL="0" lvl="0" indent="0" algn="ctr">
              <a:lnSpc>
                <a:spcPts val="3565"/>
              </a:lnSpc>
            </a:pPr>
            <a:r>
              <a:rPr lang="en-US" sz="2300">
                <a:solidFill>
                  <a:srgbClr val="000000"/>
                </a:solidFill>
                <a:latin typeface="Open Sans"/>
              </a:rPr>
              <a:t>Kết quả thực nghiệm huẩn luyện</a:t>
            </a:r>
          </a:p>
        </p:txBody>
      </p:sp>
      <p:sp>
        <p:nvSpPr>
          <p:cNvPr id="9" name="TextBox 9"/>
          <p:cNvSpPr txBox="1"/>
          <p:nvPr/>
        </p:nvSpPr>
        <p:spPr>
          <a:xfrm>
            <a:off x="11720173" y="7854475"/>
            <a:ext cx="3787339" cy="377824"/>
          </a:xfrm>
          <a:prstGeom prst="rect">
            <a:avLst/>
          </a:prstGeom>
        </p:spPr>
        <p:txBody>
          <a:bodyPr lIns="0" tIns="0" rIns="0" bIns="0" rtlCol="0" anchor="t">
            <a:spAutoFit/>
          </a:bodyPr>
          <a:lstStyle/>
          <a:p>
            <a:pPr marL="0" lvl="0" indent="0" algn="ctr">
              <a:lnSpc>
                <a:spcPts val="3100"/>
              </a:lnSpc>
            </a:pPr>
            <a:r>
              <a:rPr lang="en-US" sz="2000">
                <a:solidFill>
                  <a:srgbClr val="000000"/>
                </a:solidFill>
                <a:latin typeface="Open Sans Italics"/>
              </a:rPr>
              <a:t>(Nguồn tác giả tổng hợp)</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428628"/>
            <a:ext cx="9144132" cy="11144255"/>
            <a:chOff x="0" y="0"/>
            <a:chExt cx="4609553" cy="8805337"/>
          </a:xfrm>
        </p:grpSpPr>
        <p:sp>
          <p:nvSpPr>
            <p:cNvPr id="3" name="Freeform 3"/>
            <p:cNvSpPr/>
            <p:nvPr/>
          </p:nvSpPr>
          <p:spPr>
            <a:xfrm>
              <a:off x="0" y="0"/>
              <a:ext cx="4609553" cy="8805338"/>
            </a:xfrm>
            <a:custGeom>
              <a:avLst/>
              <a:gdLst/>
              <a:ahLst/>
              <a:cxnLst/>
              <a:rect l="l" t="t" r="r" b="b"/>
              <a:pathLst>
                <a:path w="4609553" h="8805338">
                  <a:moveTo>
                    <a:pt x="0" y="0"/>
                  </a:moveTo>
                  <a:lnTo>
                    <a:pt x="4609553" y="0"/>
                  </a:lnTo>
                  <a:lnTo>
                    <a:pt x="4609553" y="8805338"/>
                  </a:lnTo>
                  <a:lnTo>
                    <a:pt x="0" y="8805338"/>
                  </a:lnTo>
                  <a:close/>
                </a:path>
              </a:pathLst>
            </a:custGeom>
            <a:solidFill>
              <a:srgbClr val="F6F6F6"/>
            </a:solidFill>
          </p:spPr>
          <p:txBody>
            <a:bodyPr/>
            <a:lstStyle/>
            <a:p>
              <a:endParaRPr lang="vi-VN"/>
            </a:p>
          </p:txBody>
        </p:sp>
        <p:sp>
          <p:nvSpPr>
            <p:cNvPr id="4" name="TextBox 4"/>
            <p:cNvSpPr txBox="1"/>
            <p:nvPr/>
          </p:nvSpPr>
          <p:spPr>
            <a:xfrm>
              <a:off x="0" y="-38100"/>
              <a:ext cx="4609553" cy="8843437"/>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flipV="1">
            <a:off x="551196" y="5569270"/>
            <a:ext cx="17185873" cy="47625"/>
          </a:xfrm>
          <a:prstGeom prst="line">
            <a:avLst/>
          </a:prstGeom>
          <a:ln w="47625" cap="flat">
            <a:solidFill>
              <a:srgbClr val="000000">
                <a:alpha val="29804"/>
              </a:srgbClr>
            </a:solidFill>
            <a:prstDash val="solid"/>
            <a:headEnd type="none" w="sm" len="sm"/>
            <a:tailEnd type="none" w="sm" len="sm"/>
          </a:ln>
        </p:spPr>
        <p:txBody>
          <a:bodyPr/>
          <a:lstStyle/>
          <a:p>
            <a:endParaRPr lang="vi-VN"/>
          </a:p>
        </p:txBody>
      </p:sp>
      <p:sp>
        <p:nvSpPr>
          <p:cNvPr id="6" name="AutoShape 6"/>
          <p:cNvSpPr/>
          <p:nvPr/>
        </p:nvSpPr>
        <p:spPr>
          <a:xfrm flipH="1">
            <a:off x="9144132" y="1972232"/>
            <a:ext cx="0" cy="7222650"/>
          </a:xfrm>
          <a:prstGeom prst="line">
            <a:avLst/>
          </a:prstGeom>
          <a:ln w="47625" cap="flat">
            <a:solidFill>
              <a:srgbClr val="000000">
                <a:alpha val="29804"/>
              </a:srgbClr>
            </a:solidFill>
            <a:prstDash val="solid"/>
            <a:headEnd type="none" w="sm" len="sm"/>
            <a:tailEnd type="none" w="sm" len="sm"/>
          </a:ln>
        </p:spPr>
        <p:txBody>
          <a:bodyPr/>
          <a:lstStyle/>
          <a:p>
            <a:endParaRPr lang="vi-VN"/>
          </a:p>
        </p:txBody>
      </p:sp>
      <p:sp>
        <p:nvSpPr>
          <p:cNvPr id="7" name="AutoShape 7"/>
          <p:cNvSpPr/>
          <p:nvPr/>
        </p:nvSpPr>
        <p:spPr>
          <a:xfrm>
            <a:off x="2346008" y="1502460"/>
            <a:ext cx="3247721" cy="0"/>
          </a:xfrm>
          <a:prstGeom prst="line">
            <a:avLst/>
          </a:prstGeom>
          <a:ln w="95250" cap="flat">
            <a:solidFill>
              <a:srgbClr val="0345E4"/>
            </a:solidFill>
            <a:prstDash val="solid"/>
            <a:headEnd type="none" w="sm" len="sm"/>
            <a:tailEnd type="none" w="sm" len="sm"/>
          </a:ln>
        </p:spPr>
        <p:txBody>
          <a:bodyPr/>
          <a:lstStyle/>
          <a:p>
            <a:endParaRPr lang="vi-VN"/>
          </a:p>
        </p:txBody>
      </p:sp>
      <p:grpSp>
        <p:nvGrpSpPr>
          <p:cNvPr id="8" name="Group 8"/>
          <p:cNvGrpSpPr/>
          <p:nvPr/>
        </p:nvGrpSpPr>
        <p:grpSpPr>
          <a:xfrm>
            <a:off x="1432931" y="1968256"/>
            <a:ext cx="5801438" cy="669452"/>
            <a:chOff x="0" y="0"/>
            <a:chExt cx="3690787" cy="425895"/>
          </a:xfrm>
        </p:grpSpPr>
        <p:sp>
          <p:nvSpPr>
            <p:cNvPr id="9" name="Freeform 9"/>
            <p:cNvSpPr/>
            <p:nvPr/>
          </p:nvSpPr>
          <p:spPr>
            <a:xfrm>
              <a:off x="0" y="0"/>
              <a:ext cx="3690787" cy="425895"/>
            </a:xfrm>
            <a:custGeom>
              <a:avLst/>
              <a:gdLst/>
              <a:ahLst/>
              <a:cxnLst/>
              <a:rect l="l" t="t" r="r" b="b"/>
              <a:pathLst>
                <a:path w="3690787" h="425895">
                  <a:moveTo>
                    <a:pt x="3487587" y="0"/>
                  </a:moveTo>
                  <a:cubicBezTo>
                    <a:pt x="3599812" y="0"/>
                    <a:pt x="3690787" y="95340"/>
                    <a:pt x="3690787" y="212948"/>
                  </a:cubicBezTo>
                  <a:cubicBezTo>
                    <a:pt x="3690787" y="330556"/>
                    <a:pt x="3599812" y="425895"/>
                    <a:pt x="3487587" y="425895"/>
                  </a:cubicBezTo>
                  <a:lnTo>
                    <a:pt x="203200" y="425895"/>
                  </a:lnTo>
                  <a:cubicBezTo>
                    <a:pt x="90976" y="425895"/>
                    <a:pt x="0" y="330556"/>
                    <a:pt x="0" y="212948"/>
                  </a:cubicBezTo>
                  <a:cubicBezTo>
                    <a:pt x="0" y="95340"/>
                    <a:pt x="90976" y="0"/>
                    <a:pt x="203200" y="0"/>
                  </a:cubicBezTo>
                  <a:close/>
                </a:path>
              </a:pathLst>
            </a:custGeom>
            <a:solidFill>
              <a:srgbClr val="0345E4"/>
            </a:solidFill>
          </p:spPr>
          <p:txBody>
            <a:bodyPr/>
            <a:lstStyle/>
            <a:p>
              <a:endParaRPr lang="vi-VN"/>
            </a:p>
          </p:txBody>
        </p:sp>
        <p:sp>
          <p:nvSpPr>
            <p:cNvPr id="10" name="TextBox 10"/>
            <p:cNvSpPr txBox="1"/>
            <p:nvPr/>
          </p:nvSpPr>
          <p:spPr>
            <a:xfrm>
              <a:off x="0" y="-47625"/>
              <a:ext cx="3690787" cy="473520"/>
            </a:xfrm>
            <a:prstGeom prst="rect">
              <a:avLst/>
            </a:prstGeom>
          </p:spPr>
          <p:txBody>
            <a:bodyPr lIns="50800" tIns="50800" rIns="50800" bIns="50800" rtlCol="0" anchor="ctr"/>
            <a:lstStyle/>
            <a:p>
              <a:pPr algn="ctr">
                <a:lnSpc>
                  <a:spcPts val="3499"/>
                </a:lnSpc>
              </a:pPr>
              <a:r>
                <a:rPr lang="en-US" sz="2499" dirty="0" err="1">
                  <a:solidFill>
                    <a:srgbClr val="FFFFFF"/>
                  </a:solidFill>
                  <a:latin typeface="Public Sans Bold" panose="020B0604020202020204" charset="0"/>
                </a:rPr>
                <a:t>Giải</a:t>
              </a:r>
              <a:r>
                <a:rPr lang="en-US" sz="2499" dirty="0">
                  <a:solidFill>
                    <a:srgbClr val="FFFFFF"/>
                  </a:solidFill>
                  <a:latin typeface="Public Sans Bold" panose="020B0604020202020204" charset="0"/>
                </a:rPr>
                <a:t> </a:t>
              </a:r>
              <a:r>
                <a:rPr lang="en-US" sz="2499" dirty="0" err="1">
                  <a:solidFill>
                    <a:srgbClr val="FFFFFF"/>
                  </a:solidFill>
                  <a:latin typeface="Public Sans Bold" panose="020B0604020202020204" charset="0"/>
                </a:rPr>
                <a:t>quyết</a:t>
              </a:r>
              <a:r>
                <a:rPr lang="en-US" sz="2499" dirty="0">
                  <a:solidFill>
                    <a:srgbClr val="FFFFFF"/>
                  </a:solidFill>
                  <a:latin typeface="Public Sans Bold" panose="020B0604020202020204" charset="0"/>
                </a:rPr>
                <a:t> </a:t>
              </a:r>
              <a:r>
                <a:rPr lang="en-US" sz="2499" dirty="0" err="1">
                  <a:solidFill>
                    <a:srgbClr val="FFFFFF"/>
                  </a:solidFill>
                  <a:latin typeface="Public Sans Bold" panose="020B0604020202020204" charset="0"/>
                </a:rPr>
                <a:t>dữ</a:t>
              </a:r>
              <a:r>
                <a:rPr lang="en-US" sz="2499" dirty="0">
                  <a:solidFill>
                    <a:srgbClr val="FFFFFF"/>
                  </a:solidFill>
                  <a:latin typeface="Public Sans Bold" panose="020B0604020202020204" charset="0"/>
                </a:rPr>
                <a:t> </a:t>
              </a:r>
              <a:r>
                <a:rPr lang="en-US" sz="2499" dirty="0" err="1">
                  <a:solidFill>
                    <a:srgbClr val="FFFFFF"/>
                  </a:solidFill>
                  <a:latin typeface="Public Sans Bold" panose="020B0604020202020204" charset="0"/>
                </a:rPr>
                <a:t>liệu</a:t>
              </a:r>
              <a:r>
                <a:rPr lang="en-US" sz="2499" dirty="0">
                  <a:solidFill>
                    <a:srgbClr val="FFFFFF"/>
                  </a:solidFill>
                  <a:latin typeface="Public Sans Bold" panose="020B0604020202020204" charset="0"/>
                </a:rPr>
                <a:t> </a:t>
              </a:r>
              <a:r>
                <a:rPr lang="en-US" sz="2499" dirty="0" err="1">
                  <a:solidFill>
                    <a:srgbClr val="FFFFFF"/>
                  </a:solidFill>
                  <a:latin typeface="Public Sans Bold" panose="020B0604020202020204" charset="0"/>
                </a:rPr>
                <a:t>mất</a:t>
              </a:r>
              <a:r>
                <a:rPr lang="en-US" sz="2499" dirty="0">
                  <a:solidFill>
                    <a:srgbClr val="FFFFFF"/>
                  </a:solidFill>
                  <a:latin typeface="Public Sans Bold" panose="020B0604020202020204" charset="0"/>
                </a:rPr>
                <a:t> </a:t>
              </a:r>
              <a:r>
                <a:rPr lang="en-US" sz="2499" dirty="0" err="1">
                  <a:solidFill>
                    <a:srgbClr val="FFFFFF"/>
                  </a:solidFill>
                  <a:latin typeface="Public Sans Bold" panose="020B0604020202020204" charset="0"/>
                </a:rPr>
                <a:t>cân</a:t>
              </a:r>
              <a:r>
                <a:rPr lang="en-US" sz="2499" dirty="0">
                  <a:solidFill>
                    <a:srgbClr val="FFFFFF"/>
                  </a:solidFill>
                  <a:latin typeface="Public Sans Bold" panose="020B0604020202020204" charset="0"/>
                </a:rPr>
                <a:t> </a:t>
              </a:r>
              <a:r>
                <a:rPr lang="en-US" sz="2499" dirty="0" err="1">
                  <a:solidFill>
                    <a:srgbClr val="FFFFFF"/>
                  </a:solidFill>
                  <a:latin typeface="Public Sans Bold" panose="020B0604020202020204" charset="0"/>
                </a:rPr>
                <a:t>bằng</a:t>
              </a:r>
              <a:endParaRPr lang="en-US" sz="2499" dirty="0">
                <a:solidFill>
                  <a:srgbClr val="FFFFFF"/>
                </a:solidFill>
                <a:latin typeface="Public Sans Bold" panose="020B0604020202020204" charset="0"/>
              </a:endParaRPr>
            </a:p>
          </p:txBody>
        </p:sp>
      </p:grpSp>
      <p:grpSp>
        <p:nvGrpSpPr>
          <p:cNvPr id="11" name="Group 11"/>
          <p:cNvGrpSpPr/>
          <p:nvPr/>
        </p:nvGrpSpPr>
        <p:grpSpPr>
          <a:xfrm>
            <a:off x="1432931" y="6140345"/>
            <a:ext cx="5801438" cy="744312"/>
            <a:chOff x="0" y="-47625"/>
            <a:chExt cx="3690787" cy="473520"/>
          </a:xfrm>
        </p:grpSpPr>
        <p:sp>
          <p:nvSpPr>
            <p:cNvPr id="12" name="Freeform 12"/>
            <p:cNvSpPr/>
            <p:nvPr/>
          </p:nvSpPr>
          <p:spPr>
            <a:xfrm>
              <a:off x="0" y="0"/>
              <a:ext cx="3690787" cy="425895"/>
            </a:xfrm>
            <a:custGeom>
              <a:avLst/>
              <a:gdLst/>
              <a:ahLst/>
              <a:cxnLst/>
              <a:rect l="l" t="t" r="r" b="b"/>
              <a:pathLst>
                <a:path w="3690787" h="425895">
                  <a:moveTo>
                    <a:pt x="3487587" y="0"/>
                  </a:moveTo>
                  <a:cubicBezTo>
                    <a:pt x="3599812" y="0"/>
                    <a:pt x="3690787" y="95340"/>
                    <a:pt x="3690787" y="212948"/>
                  </a:cubicBezTo>
                  <a:cubicBezTo>
                    <a:pt x="3690787" y="330556"/>
                    <a:pt x="3599812" y="425895"/>
                    <a:pt x="3487587" y="425895"/>
                  </a:cubicBezTo>
                  <a:lnTo>
                    <a:pt x="203200" y="425895"/>
                  </a:lnTo>
                  <a:cubicBezTo>
                    <a:pt x="90976" y="425895"/>
                    <a:pt x="0" y="330556"/>
                    <a:pt x="0" y="212948"/>
                  </a:cubicBezTo>
                  <a:cubicBezTo>
                    <a:pt x="0" y="95340"/>
                    <a:pt x="90976" y="0"/>
                    <a:pt x="203200" y="0"/>
                  </a:cubicBezTo>
                  <a:close/>
                </a:path>
              </a:pathLst>
            </a:custGeom>
            <a:solidFill>
              <a:srgbClr val="000000"/>
            </a:solidFill>
          </p:spPr>
          <p:txBody>
            <a:bodyPr/>
            <a:lstStyle/>
            <a:p>
              <a:endParaRPr lang="vi-VN"/>
            </a:p>
          </p:txBody>
        </p:sp>
        <p:sp>
          <p:nvSpPr>
            <p:cNvPr id="13" name="TextBox 13"/>
            <p:cNvSpPr txBox="1"/>
            <p:nvPr/>
          </p:nvSpPr>
          <p:spPr>
            <a:xfrm>
              <a:off x="0" y="-47625"/>
              <a:ext cx="3690787" cy="473520"/>
            </a:xfrm>
            <a:prstGeom prst="rect">
              <a:avLst/>
            </a:prstGeom>
          </p:spPr>
          <p:txBody>
            <a:bodyPr lIns="50800" tIns="50800" rIns="50800" bIns="50800" rtlCol="0" anchor="ctr"/>
            <a:lstStyle/>
            <a:p>
              <a:pPr algn="ctr">
                <a:lnSpc>
                  <a:spcPts val="3499"/>
                </a:lnSpc>
              </a:pPr>
              <a:r>
                <a:rPr lang="en-US" sz="2499" dirty="0" err="1">
                  <a:solidFill>
                    <a:srgbClr val="FFFFFF"/>
                  </a:solidFill>
                  <a:latin typeface="Public Sans Bold" panose="020B0604020202020204" charset="0"/>
                </a:rPr>
                <a:t>Tính</a:t>
              </a:r>
              <a:r>
                <a:rPr lang="en-US" sz="2499" dirty="0">
                  <a:solidFill>
                    <a:srgbClr val="FFFFFF"/>
                  </a:solidFill>
                  <a:latin typeface="Public Sans Bold" panose="020B0604020202020204" charset="0"/>
                </a:rPr>
                <a:t> </a:t>
              </a:r>
              <a:r>
                <a:rPr lang="en-US" sz="2499" dirty="0" err="1">
                  <a:solidFill>
                    <a:srgbClr val="FFFFFF"/>
                  </a:solidFill>
                  <a:latin typeface="Public Sans Bold" panose="020B0604020202020204" charset="0"/>
                </a:rPr>
                <a:t>ứng</a:t>
              </a:r>
              <a:r>
                <a:rPr lang="en-US" sz="2499" dirty="0">
                  <a:solidFill>
                    <a:srgbClr val="FFFFFF"/>
                  </a:solidFill>
                  <a:latin typeface="Public Sans Bold" panose="020B0604020202020204" charset="0"/>
                </a:rPr>
                <a:t> </a:t>
              </a:r>
              <a:r>
                <a:rPr lang="en-US" sz="2499" dirty="0" err="1">
                  <a:solidFill>
                    <a:srgbClr val="FFFFFF"/>
                  </a:solidFill>
                  <a:latin typeface="Public Sans Bold" panose="020B0604020202020204" charset="0"/>
                </a:rPr>
                <a:t>dụng</a:t>
              </a:r>
              <a:endParaRPr lang="en-US" sz="2499" dirty="0">
                <a:solidFill>
                  <a:srgbClr val="FFFFFF"/>
                </a:solidFill>
                <a:latin typeface="Public Sans Bold" panose="020B0604020202020204" charset="0"/>
              </a:endParaRPr>
            </a:p>
          </p:txBody>
        </p:sp>
      </p:grpSp>
      <p:grpSp>
        <p:nvGrpSpPr>
          <p:cNvPr id="14" name="Group 14"/>
          <p:cNvGrpSpPr/>
          <p:nvPr/>
        </p:nvGrpSpPr>
        <p:grpSpPr>
          <a:xfrm>
            <a:off x="10563954" y="1972232"/>
            <a:ext cx="6058288" cy="669452"/>
            <a:chOff x="0" y="0"/>
            <a:chExt cx="3854191" cy="425895"/>
          </a:xfrm>
        </p:grpSpPr>
        <p:sp>
          <p:nvSpPr>
            <p:cNvPr id="15" name="Freeform 15"/>
            <p:cNvSpPr/>
            <p:nvPr/>
          </p:nvSpPr>
          <p:spPr>
            <a:xfrm>
              <a:off x="0" y="0"/>
              <a:ext cx="3854191" cy="425895"/>
            </a:xfrm>
            <a:custGeom>
              <a:avLst/>
              <a:gdLst/>
              <a:ahLst/>
              <a:cxnLst/>
              <a:rect l="l" t="t" r="r" b="b"/>
              <a:pathLst>
                <a:path w="3854191" h="425895">
                  <a:moveTo>
                    <a:pt x="3650991" y="0"/>
                  </a:moveTo>
                  <a:cubicBezTo>
                    <a:pt x="3763216" y="0"/>
                    <a:pt x="3854191" y="95340"/>
                    <a:pt x="3854191" y="212948"/>
                  </a:cubicBezTo>
                  <a:cubicBezTo>
                    <a:pt x="3854191" y="330556"/>
                    <a:pt x="3763216" y="425895"/>
                    <a:pt x="3650991" y="425895"/>
                  </a:cubicBezTo>
                  <a:lnTo>
                    <a:pt x="203200" y="425895"/>
                  </a:lnTo>
                  <a:cubicBezTo>
                    <a:pt x="90976" y="425895"/>
                    <a:pt x="0" y="330556"/>
                    <a:pt x="0" y="212948"/>
                  </a:cubicBezTo>
                  <a:cubicBezTo>
                    <a:pt x="0" y="95340"/>
                    <a:pt x="90976" y="0"/>
                    <a:pt x="203200" y="0"/>
                  </a:cubicBezTo>
                  <a:close/>
                </a:path>
              </a:pathLst>
            </a:custGeom>
            <a:solidFill>
              <a:srgbClr val="000000"/>
            </a:solidFill>
          </p:spPr>
          <p:txBody>
            <a:bodyPr/>
            <a:lstStyle/>
            <a:p>
              <a:endParaRPr lang="vi-VN"/>
            </a:p>
          </p:txBody>
        </p:sp>
        <p:sp>
          <p:nvSpPr>
            <p:cNvPr id="16" name="TextBox 16"/>
            <p:cNvSpPr txBox="1"/>
            <p:nvPr/>
          </p:nvSpPr>
          <p:spPr>
            <a:xfrm>
              <a:off x="0" y="-47625"/>
              <a:ext cx="3854191" cy="473520"/>
            </a:xfrm>
            <a:prstGeom prst="rect">
              <a:avLst/>
            </a:prstGeom>
          </p:spPr>
          <p:txBody>
            <a:bodyPr lIns="50800" tIns="50800" rIns="50800" bIns="50800" rtlCol="0" anchor="ctr"/>
            <a:lstStyle/>
            <a:p>
              <a:pPr algn="ctr">
                <a:lnSpc>
                  <a:spcPts val="3499"/>
                </a:lnSpc>
              </a:pPr>
              <a:r>
                <a:rPr lang="en-US" sz="2499" dirty="0" err="1">
                  <a:solidFill>
                    <a:srgbClr val="FFFFFF"/>
                  </a:solidFill>
                  <a:latin typeface="Public Sans Bold" panose="020B0604020202020204" charset="0"/>
                </a:rPr>
                <a:t>Ứng</a:t>
              </a:r>
              <a:r>
                <a:rPr lang="en-US" sz="2499" dirty="0">
                  <a:solidFill>
                    <a:srgbClr val="FFFFFF"/>
                  </a:solidFill>
                  <a:latin typeface="Public Sans Bold" panose="020B0604020202020204" charset="0"/>
                </a:rPr>
                <a:t> </a:t>
              </a:r>
              <a:r>
                <a:rPr lang="en-US" sz="2499" dirty="0" err="1">
                  <a:solidFill>
                    <a:srgbClr val="FFFFFF"/>
                  </a:solidFill>
                  <a:latin typeface="Public Sans Bold" panose="020B0604020202020204" charset="0"/>
                </a:rPr>
                <a:t>dụng</a:t>
              </a:r>
              <a:r>
                <a:rPr lang="en-US" sz="2499" dirty="0">
                  <a:solidFill>
                    <a:srgbClr val="FFFFFF"/>
                  </a:solidFill>
                  <a:latin typeface="Public Sans Bold" panose="020B0604020202020204" charset="0"/>
                </a:rPr>
                <a:t> </a:t>
              </a:r>
              <a:r>
                <a:rPr lang="en-US" sz="2499" dirty="0" err="1">
                  <a:solidFill>
                    <a:srgbClr val="FFFFFF"/>
                  </a:solidFill>
                  <a:latin typeface="Public Sans Bold" panose="020B0604020202020204" charset="0"/>
                </a:rPr>
                <a:t>học</a:t>
              </a:r>
              <a:r>
                <a:rPr lang="en-US" sz="2499" dirty="0">
                  <a:solidFill>
                    <a:srgbClr val="FFFFFF"/>
                  </a:solidFill>
                  <a:latin typeface="Public Sans Bold" panose="020B0604020202020204" charset="0"/>
                </a:rPr>
                <a:t> </a:t>
              </a:r>
              <a:r>
                <a:rPr lang="en-US" sz="2499" dirty="0" err="1">
                  <a:solidFill>
                    <a:srgbClr val="FFFFFF"/>
                  </a:solidFill>
                  <a:latin typeface="Public Sans Bold" panose="020B0604020202020204" charset="0"/>
                </a:rPr>
                <a:t>máy</a:t>
              </a:r>
              <a:endParaRPr lang="en-US" sz="2499" dirty="0">
                <a:solidFill>
                  <a:srgbClr val="FFFFFF"/>
                </a:solidFill>
                <a:latin typeface="Public Sans Bold" panose="020B0604020202020204" charset="0"/>
              </a:endParaRPr>
            </a:p>
          </p:txBody>
        </p:sp>
      </p:grpSp>
      <p:grpSp>
        <p:nvGrpSpPr>
          <p:cNvPr id="17" name="Group 17"/>
          <p:cNvGrpSpPr/>
          <p:nvPr/>
        </p:nvGrpSpPr>
        <p:grpSpPr>
          <a:xfrm>
            <a:off x="10563954" y="6215205"/>
            <a:ext cx="6058288" cy="669452"/>
            <a:chOff x="0" y="0"/>
            <a:chExt cx="3854191" cy="425895"/>
          </a:xfrm>
        </p:grpSpPr>
        <p:sp>
          <p:nvSpPr>
            <p:cNvPr id="18" name="Freeform 18"/>
            <p:cNvSpPr/>
            <p:nvPr/>
          </p:nvSpPr>
          <p:spPr>
            <a:xfrm>
              <a:off x="0" y="0"/>
              <a:ext cx="3854191" cy="425895"/>
            </a:xfrm>
            <a:custGeom>
              <a:avLst/>
              <a:gdLst/>
              <a:ahLst/>
              <a:cxnLst/>
              <a:rect l="l" t="t" r="r" b="b"/>
              <a:pathLst>
                <a:path w="3854191" h="425895">
                  <a:moveTo>
                    <a:pt x="3650991" y="0"/>
                  </a:moveTo>
                  <a:cubicBezTo>
                    <a:pt x="3763216" y="0"/>
                    <a:pt x="3854191" y="95340"/>
                    <a:pt x="3854191" y="212948"/>
                  </a:cubicBezTo>
                  <a:cubicBezTo>
                    <a:pt x="3854191" y="330556"/>
                    <a:pt x="3763216" y="425895"/>
                    <a:pt x="3650991" y="425895"/>
                  </a:cubicBezTo>
                  <a:lnTo>
                    <a:pt x="203200" y="425895"/>
                  </a:lnTo>
                  <a:cubicBezTo>
                    <a:pt x="90976" y="425895"/>
                    <a:pt x="0" y="330556"/>
                    <a:pt x="0" y="212948"/>
                  </a:cubicBezTo>
                  <a:cubicBezTo>
                    <a:pt x="0" y="95340"/>
                    <a:pt x="90976" y="0"/>
                    <a:pt x="203200" y="0"/>
                  </a:cubicBezTo>
                  <a:close/>
                </a:path>
              </a:pathLst>
            </a:custGeom>
            <a:solidFill>
              <a:srgbClr val="0345E4"/>
            </a:solidFill>
          </p:spPr>
          <p:txBody>
            <a:bodyPr/>
            <a:lstStyle/>
            <a:p>
              <a:endParaRPr lang="vi-VN"/>
            </a:p>
          </p:txBody>
        </p:sp>
        <p:sp>
          <p:nvSpPr>
            <p:cNvPr id="19" name="TextBox 19"/>
            <p:cNvSpPr txBox="1"/>
            <p:nvPr/>
          </p:nvSpPr>
          <p:spPr>
            <a:xfrm>
              <a:off x="0" y="-47625"/>
              <a:ext cx="3854191" cy="473520"/>
            </a:xfrm>
            <a:prstGeom prst="rect">
              <a:avLst/>
            </a:prstGeom>
          </p:spPr>
          <p:txBody>
            <a:bodyPr lIns="50800" tIns="50800" rIns="50800" bIns="50800" rtlCol="0" anchor="ctr"/>
            <a:lstStyle/>
            <a:p>
              <a:pPr algn="ctr">
                <a:lnSpc>
                  <a:spcPts val="3499"/>
                </a:lnSpc>
              </a:pPr>
              <a:r>
                <a:rPr lang="en-US" sz="2499" dirty="0" err="1">
                  <a:solidFill>
                    <a:srgbClr val="FFFFFF"/>
                  </a:solidFill>
                  <a:latin typeface="Public Sans Bold" panose="020B0604020202020204" charset="0"/>
                </a:rPr>
                <a:t>Khuyến</a:t>
              </a:r>
              <a:r>
                <a:rPr lang="en-US" sz="2499" dirty="0">
                  <a:solidFill>
                    <a:srgbClr val="FFFFFF"/>
                  </a:solidFill>
                  <a:latin typeface="Public Sans Bold" panose="020B0604020202020204" charset="0"/>
                </a:rPr>
                <a:t> </a:t>
              </a:r>
              <a:r>
                <a:rPr lang="en-US" sz="2499" dirty="0" err="1">
                  <a:solidFill>
                    <a:srgbClr val="FFFFFF"/>
                  </a:solidFill>
                  <a:latin typeface="Public Sans Bold" panose="020B0604020202020204" charset="0"/>
                </a:rPr>
                <a:t>nghị</a:t>
              </a:r>
              <a:endParaRPr lang="en-US" sz="2499" dirty="0">
                <a:solidFill>
                  <a:srgbClr val="FFFFFF"/>
                </a:solidFill>
                <a:latin typeface="Public Sans Bold" panose="020B0604020202020204" charset="0"/>
              </a:endParaRPr>
            </a:p>
          </p:txBody>
        </p:sp>
      </p:grpSp>
      <p:grpSp>
        <p:nvGrpSpPr>
          <p:cNvPr id="20" name="Group 20"/>
          <p:cNvGrpSpPr/>
          <p:nvPr/>
        </p:nvGrpSpPr>
        <p:grpSpPr>
          <a:xfrm>
            <a:off x="763479" y="1972232"/>
            <a:ext cx="669452" cy="669452"/>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vi-VN"/>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9894502" y="1972232"/>
            <a:ext cx="669452" cy="66945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txBody>
            <a:bodyPr/>
            <a:lstStyle/>
            <a:p>
              <a:endParaRPr lang="vi-VN"/>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763479" y="6215205"/>
            <a:ext cx="669452" cy="669452"/>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txBody>
            <a:bodyPr/>
            <a:lstStyle/>
            <a:p>
              <a:endParaRPr lang="vi-VN"/>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9894502" y="6215205"/>
            <a:ext cx="669452" cy="669452"/>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txBody>
            <a:bodyPr/>
            <a:lstStyle/>
            <a:p>
              <a:endParaRPr lang="vi-VN"/>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8896944" y="-2447468"/>
            <a:ext cx="3744615" cy="374461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txBody>
            <a:bodyPr/>
            <a:lstStyle/>
            <a:p>
              <a:endParaRPr lang="vi-VN"/>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16449183" y="155407"/>
            <a:ext cx="1620234" cy="1812849"/>
          </a:xfrm>
          <a:custGeom>
            <a:avLst/>
            <a:gdLst/>
            <a:ahLst/>
            <a:cxnLst/>
            <a:rect l="l" t="t" r="r" b="b"/>
            <a:pathLst>
              <a:path w="1620234" h="1812849">
                <a:moveTo>
                  <a:pt x="0" y="0"/>
                </a:moveTo>
                <a:lnTo>
                  <a:pt x="1620234" y="0"/>
                </a:lnTo>
                <a:lnTo>
                  <a:pt x="1620234" y="1812849"/>
                </a:lnTo>
                <a:lnTo>
                  <a:pt x="0" y="18128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vi-VN"/>
          </a:p>
        </p:txBody>
      </p:sp>
      <p:sp>
        <p:nvSpPr>
          <p:cNvPr id="36" name="TextBox 36"/>
          <p:cNvSpPr txBox="1"/>
          <p:nvPr/>
        </p:nvSpPr>
        <p:spPr>
          <a:xfrm>
            <a:off x="2346008" y="443071"/>
            <a:ext cx="3509953" cy="820609"/>
          </a:xfrm>
          <a:prstGeom prst="rect">
            <a:avLst/>
          </a:prstGeom>
        </p:spPr>
        <p:txBody>
          <a:bodyPr lIns="0" tIns="0" rIns="0" bIns="0" rtlCol="0" anchor="t">
            <a:spAutoFit/>
          </a:bodyPr>
          <a:lstStyle/>
          <a:p>
            <a:pPr algn="l">
              <a:lnSpc>
                <a:spcPts val="6999"/>
              </a:lnSpc>
            </a:pPr>
            <a:r>
              <a:rPr lang="en-US" sz="4999" spc="99" dirty="0">
                <a:solidFill>
                  <a:srgbClr val="000000"/>
                </a:solidFill>
                <a:latin typeface="Public Sans Bold" panose="020B0604020202020204" charset="0"/>
              </a:rPr>
              <a:t>KẾT LUẬN</a:t>
            </a:r>
          </a:p>
        </p:txBody>
      </p:sp>
      <p:sp>
        <p:nvSpPr>
          <p:cNvPr id="37" name="TextBox 37"/>
          <p:cNvSpPr txBox="1"/>
          <p:nvPr/>
        </p:nvSpPr>
        <p:spPr>
          <a:xfrm>
            <a:off x="763479" y="2856784"/>
            <a:ext cx="7629377" cy="1731645"/>
          </a:xfrm>
          <a:prstGeom prst="rect">
            <a:avLst/>
          </a:prstGeom>
        </p:spPr>
        <p:txBody>
          <a:bodyPr lIns="0" tIns="0" rIns="0" bIns="0" rtlCol="0" anchor="t">
            <a:spAutoFit/>
          </a:bodyPr>
          <a:lstStyle/>
          <a:p>
            <a:pPr marL="0" lvl="0" indent="0" algn="just">
              <a:lnSpc>
                <a:spcPts val="3450"/>
              </a:lnSpc>
            </a:pPr>
            <a:r>
              <a:rPr lang="en-US" sz="2300" dirty="0" err="1">
                <a:solidFill>
                  <a:srgbClr val="000000"/>
                </a:solidFill>
                <a:latin typeface="Open Sans"/>
              </a:rPr>
              <a:t>Phương</a:t>
            </a:r>
            <a:r>
              <a:rPr lang="en-US" sz="2300" dirty="0">
                <a:solidFill>
                  <a:srgbClr val="000000"/>
                </a:solidFill>
                <a:latin typeface="Open Sans"/>
              </a:rPr>
              <a:t> </a:t>
            </a:r>
            <a:r>
              <a:rPr lang="en-US" sz="2300" dirty="0" err="1">
                <a:solidFill>
                  <a:srgbClr val="000000"/>
                </a:solidFill>
                <a:latin typeface="Open Sans"/>
              </a:rPr>
              <a:t>pháp</a:t>
            </a:r>
            <a:r>
              <a:rPr lang="en-US" sz="2300" dirty="0">
                <a:solidFill>
                  <a:srgbClr val="000000"/>
                </a:solidFill>
                <a:latin typeface="Open Sans"/>
              </a:rPr>
              <a:t> </a:t>
            </a:r>
            <a:r>
              <a:rPr lang="en-US" sz="2300" dirty="0" err="1">
                <a:solidFill>
                  <a:srgbClr val="000000"/>
                </a:solidFill>
                <a:latin typeface="Open Sans"/>
              </a:rPr>
              <a:t>UnderSampling</a:t>
            </a:r>
            <a:r>
              <a:rPr lang="en-US" sz="2300" dirty="0">
                <a:solidFill>
                  <a:srgbClr val="000000"/>
                </a:solidFill>
                <a:latin typeface="Open Sans"/>
              </a:rPr>
              <a:t> </a:t>
            </a:r>
            <a:r>
              <a:rPr lang="en-US" sz="2300" dirty="0" err="1">
                <a:solidFill>
                  <a:srgbClr val="000000"/>
                </a:solidFill>
                <a:latin typeface="Open Sans"/>
              </a:rPr>
              <a:t>và</a:t>
            </a:r>
            <a:r>
              <a:rPr lang="en-US" sz="2300" dirty="0">
                <a:solidFill>
                  <a:srgbClr val="000000"/>
                </a:solidFill>
                <a:latin typeface="Open Sans"/>
              </a:rPr>
              <a:t> SMOTE </a:t>
            </a:r>
            <a:r>
              <a:rPr lang="en-US" sz="2300" dirty="0" err="1">
                <a:solidFill>
                  <a:srgbClr val="000000"/>
                </a:solidFill>
                <a:latin typeface="Open Sans"/>
              </a:rPr>
              <a:t>nhằm</a:t>
            </a:r>
            <a:r>
              <a:rPr lang="en-US" sz="2300" dirty="0">
                <a:solidFill>
                  <a:srgbClr val="000000"/>
                </a:solidFill>
                <a:latin typeface="Open Sans"/>
              </a:rPr>
              <a:t> </a:t>
            </a:r>
            <a:r>
              <a:rPr lang="en-US" sz="2300" dirty="0" err="1">
                <a:solidFill>
                  <a:srgbClr val="000000"/>
                </a:solidFill>
                <a:latin typeface="Open Sans"/>
              </a:rPr>
              <a:t>giải</a:t>
            </a:r>
            <a:r>
              <a:rPr lang="en-US" sz="2300" dirty="0">
                <a:solidFill>
                  <a:srgbClr val="000000"/>
                </a:solidFill>
                <a:latin typeface="Open Sans"/>
              </a:rPr>
              <a:t> </a:t>
            </a:r>
            <a:r>
              <a:rPr lang="en-US" sz="2300" dirty="0" err="1">
                <a:solidFill>
                  <a:srgbClr val="000000"/>
                </a:solidFill>
                <a:latin typeface="Open Sans"/>
              </a:rPr>
              <a:t>quyết</a:t>
            </a:r>
            <a:r>
              <a:rPr lang="en-US" sz="2300" dirty="0">
                <a:solidFill>
                  <a:srgbClr val="000000"/>
                </a:solidFill>
                <a:latin typeface="Open Sans"/>
              </a:rPr>
              <a:t> </a:t>
            </a:r>
            <a:r>
              <a:rPr lang="en-US" sz="2300" dirty="0" err="1">
                <a:solidFill>
                  <a:srgbClr val="000000"/>
                </a:solidFill>
                <a:latin typeface="Open Sans"/>
              </a:rPr>
              <a:t>dữ</a:t>
            </a:r>
            <a:r>
              <a:rPr lang="en-US" sz="2300" dirty="0">
                <a:solidFill>
                  <a:srgbClr val="000000"/>
                </a:solidFill>
                <a:latin typeface="Open Sans"/>
              </a:rPr>
              <a:t> </a:t>
            </a:r>
            <a:r>
              <a:rPr lang="en-US" sz="2300" dirty="0" err="1">
                <a:solidFill>
                  <a:srgbClr val="000000"/>
                </a:solidFill>
                <a:latin typeface="Open Sans"/>
              </a:rPr>
              <a:t>liệu</a:t>
            </a:r>
            <a:r>
              <a:rPr lang="en-US" sz="2300" dirty="0">
                <a:solidFill>
                  <a:srgbClr val="000000"/>
                </a:solidFill>
                <a:latin typeface="Open Sans"/>
              </a:rPr>
              <a:t> </a:t>
            </a:r>
            <a:r>
              <a:rPr lang="en-US" sz="2300" dirty="0" err="1">
                <a:solidFill>
                  <a:srgbClr val="000000"/>
                </a:solidFill>
                <a:latin typeface="Open Sans"/>
              </a:rPr>
              <a:t>mất</a:t>
            </a:r>
            <a:r>
              <a:rPr lang="en-US" sz="2300" dirty="0">
                <a:solidFill>
                  <a:srgbClr val="000000"/>
                </a:solidFill>
                <a:latin typeface="Open Sans"/>
              </a:rPr>
              <a:t> </a:t>
            </a:r>
            <a:r>
              <a:rPr lang="en-US" sz="2300" dirty="0" err="1">
                <a:solidFill>
                  <a:srgbClr val="000000"/>
                </a:solidFill>
                <a:latin typeface="Open Sans"/>
              </a:rPr>
              <a:t>cân</a:t>
            </a:r>
            <a:r>
              <a:rPr lang="en-US" sz="2300" dirty="0">
                <a:solidFill>
                  <a:srgbClr val="000000"/>
                </a:solidFill>
                <a:latin typeface="Open Sans"/>
              </a:rPr>
              <a:t> </a:t>
            </a:r>
            <a:r>
              <a:rPr lang="en-US" sz="2300" dirty="0" err="1">
                <a:solidFill>
                  <a:srgbClr val="000000"/>
                </a:solidFill>
                <a:latin typeface="Open Sans"/>
              </a:rPr>
              <a:t>bằng</a:t>
            </a:r>
            <a:r>
              <a:rPr lang="en-US" sz="2300" dirty="0">
                <a:solidFill>
                  <a:srgbClr val="000000"/>
                </a:solidFill>
                <a:latin typeface="Open Sans"/>
              </a:rPr>
              <a:t> </a:t>
            </a:r>
            <a:r>
              <a:rPr lang="en-US" sz="2300" dirty="0" err="1">
                <a:solidFill>
                  <a:srgbClr val="000000"/>
                </a:solidFill>
                <a:latin typeface="Open Sans"/>
              </a:rPr>
              <a:t>tỷ</a:t>
            </a:r>
            <a:r>
              <a:rPr lang="en-US" sz="2300" dirty="0">
                <a:solidFill>
                  <a:srgbClr val="000000"/>
                </a:solidFill>
                <a:latin typeface="Open Sans"/>
              </a:rPr>
              <a:t> </a:t>
            </a:r>
            <a:r>
              <a:rPr lang="en-US" sz="2300" dirty="0" err="1">
                <a:solidFill>
                  <a:srgbClr val="000000"/>
                </a:solidFill>
                <a:latin typeface="Open Sans"/>
              </a:rPr>
              <a:t>lệ</a:t>
            </a:r>
            <a:r>
              <a:rPr lang="en-US" sz="2300" dirty="0">
                <a:solidFill>
                  <a:srgbClr val="000000"/>
                </a:solidFill>
                <a:latin typeface="Open Sans"/>
              </a:rPr>
              <a:t> </a:t>
            </a:r>
            <a:r>
              <a:rPr lang="en-US" sz="2300" dirty="0" err="1">
                <a:solidFill>
                  <a:srgbClr val="000000"/>
                </a:solidFill>
                <a:latin typeface="Open Sans"/>
              </a:rPr>
              <a:t>giữa</a:t>
            </a:r>
            <a:r>
              <a:rPr lang="en-US" sz="2300" dirty="0">
                <a:solidFill>
                  <a:srgbClr val="000000"/>
                </a:solidFill>
                <a:latin typeface="Open Sans"/>
              </a:rPr>
              <a:t> </a:t>
            </a:r>
            <a:r>
              <a:rPr lang="en-US" sz="2300" dirty="0" err="1">
                <a:solidFill>
                  <a:srgbClr val="000000"/>
                </a:solidFill>
                <a:latin typeface="Open Sans"/>
              </a:rPr>
              <a:t>hai</a:t>
            </a:r>
            <a:r>
              <a:rPr lang="en-US" sz="2300" dirty="0">
                <a:solidFill>
                  <a:srgbClr val="000000"/>
                </a:solidFill>
                <a:latin typeface="Open Sans"/>
              </a:rPr>
              <a:t> </a:t>
            </a:r>
            <a:r>
              <a:rPr lang="en-US" sz="2300" dirty="0" err="1">
                <a:solidFill>
                  <a:srgbClr val="000000"/>
                </a:solidFill>
                <a:latin typeface="Open Sans"/>
              </a:rPr>
              <a:t>nhóm</a:t>
            </a:r>
            <a:r>
              <a:rPr lang="en-US" sz="2300" dirty="0">
                <a:solidFill>
                  <a:srgbClr val="000000"/>
                </a:solidFill>
                <a:latin typeface="Open Sans"/>
              </a:rPr>
              <a:t> </a:t>
            </a:r>
            <a:r>
              <a:rPr lang="en-US" sz="2300" dirty="0" err="1">
                <a:solidFill>
                  <a:srgbClr val="000000"/>
                </a:solidFill>
                <a:latin typeface="Open Sans"/>
              </a:rPr>
              <a:t>cần</a:t>
            </a:r>
            <a:r>
              <a:rPr lang="en-US" sz="2300" dirty="0">
                <a:solidFill>
                  <a:srgbClr val="000000"/>
                </a:solidFill>
                <a:latin typeface="Open Sans"/>
              </a:rPr>
              <a:t> </a:t>
            </a:r>
            <a:r>
              <a:rPr lang="en-US" sz="2300" dirty="0" err="1">
                <a:solidFill>
                  <a:srgbClr val="000000"/>
                </a:solidFill>
                <a:latin typeface="Open Sans"/>
              </a:rPr>
              <a:t>phân</a:t>
            </a:r>
            <a:r>
              <a:rPr lang="en-US" sz="2300" dirty="0">
                <a:solidFill>
                  <a:srgbClr val="000000"/>
                </a:solidFill>
                <a:latin typeface="Open Sans"/>
              </a:rPr>
              <a:t> </a:t>
            </a:r>
            <a:r>
              <a:rPr lang="en-US" sz="2300" dirty="0" err="1">
                <a:solidFill>
                  <a:srgbClr val="000000"/>
                </a:solidFill>
                <a:latin typeface="Open Sans"/>
              </a:rPr>
              <a:t>loại</a:t>
            </a:r>
            <a:r>
              <a:rPr lang="en-US" sz="2300" dirty="0">
                <a:solidFill>
                  <a:srgbClr val="000000"/>
                </a:solidFill>
                <a:latin typeface="Open Sans"/>
              </a:rPr>
              <a:t> </a:t>
            </a:r>
            <a:r>
              <a:rPr lang="en-US" sz="2300" dirty="0" err="1">
                <a:solidFill>
                  <a:srgbClr val="000000"/>
                </a:solidFill>
                <a:latin typeface="Open Sans"/>
              </a:rPr>
              <a:t>là</a:t>
            </a:r>
            <a:r>
              <a:rPr lang="en-US" sz="2300" dirty="0">
                <a:solidFill>
                  <a:srgbClr val="000000"/>
                </a:solidFill>
                <a:latin typeface="Open Sans"/>
              </a:rPr>
              <a:t> </a:t>
            </a:r>
            <a:r>
              <a:rPr lang="en-US" sz="2300" dirty="0" err="1">
                <a:solidFill>
                  <a:srgbClr val="000000"/>
                </a:solidFill>
                <a:latin typeface="Open Sans"/>
              </a:rPr>
              <a:t>giao</a:t>
            </a:r>
            <a:r>
              <a:rPr lang="en-US" sz="2300" dirty="0">
                <a:solidFill>
                  <a:srgbClr val="000000"/>
                </a:solidFill>
                <a:latin typeface="Open Sans"/>
              </a:rPr>
              <a:t> </a:t>
            </a:r>
            <a:r>
              <a:rPr lang="en-US" sz="2300" dirty="0" err="1">
                <a:solidFill>
                  <a:srgbClr val="000000"/>
                </a:solidFill>
                <a:latin typeface="Open Sans"/>
              </a:rPr>
              <a:t>dịch</a:t>
            </a:r>
            <a:r>
              <a:rPr lang="en-US" sz="2300" dirty="0">
                <a:solidFill>
                  <a:srgbClr val="000000"/>
                </a:solidFill>
                <a:latin typeface="Open Sans"/>
              </a:rPr>
              <a:t> </a:t>
            </a:r>
            <a:r>
              <a:rPr lang="en-US" sz="2300" dirty="0" err="1">
                <a:solidFill>
                  <a:srgbClr val="000000"/>
                </a:solidFill>
                <a:latin typeface="Open Sans"/>
              </a:rPr>
              <a:t>rửa</a:t>
            </a:r>
            <a:r>
              <a:rPr lang="en-US" sz="2300" dirty="0">
                <a:solidFill>
                  <a:srgbClr val="000000"/>
                </a:solidFill>
                <a:latin typeface="Open Sans"/>
              </a:rPr>
              <a:t> </a:t>
            </a:r>
            <a:r>
              <a:rPr lang="en-US" sz="2300" dirty="0" err="1">
                <a:solidFill>
                  <a:srgbClr val="000000"/>
                </a:solidFill>
                <a:latin typeface="Open Sans"/>
              </a:rPr>
              <a:t>tiền</a:t>
            </a:r>
            <a:r>
              <a:rPr lang="en-US" sz="2300" dirty="0">
                <a:solidFill>
                  <a:srgbClr val="000000"/>
                </a:solidFill>
                <a:latin typeface="Open Sans"/>
              </a:rPr>
              <a:t> hay </a:t>
            </a:r>
            <a:r>
              <a:rPr lang="en-US" sz="2300" dirty="0" err="1">
                <a:solidFill>
                  <a:srgbClr val="000000"/>
                </a:solidFill>
                <a:latin typeface="Open Sans"/>
              </a:rPr>
              <a:t>giao</a:t>
            </a:r>
            <a:r>
              <a:rPr lang="en-US" sz="2300" dirty="0">
                <a:solidFill>
                  <a:srgbClr val="000000"/>
                </a:solidFill>
                <a:latin typeface="Open Sans"/>
              </a:rPr>
              <a:t> </a:t>
            </a:r>
            <a:r>
              <a:rPr lang="en-US" sz="2300" dirty="0" err="1">
                <a:solidFill>
                  <a:srgbClr val="000000"/>
                </a:solidFill>
                <a:latin typeface="Open Sans"/>
              </a:rPr>
              <a:t>dịch</a:t>
            </a:r>
            <a:r>
              <a:rPr lang="en-US" sz="2300" dirty="0">
                <a:solidFill>
                  <a:srgbClr val="000000"/>
                </a:solidFill>
                <a:latin typeface="Open Sans"/>
              </a:rPr>
              <a:t> </a:t>
            </a:r>
            <a:r>
              <a:rPr lang="en-US" sz="2300" dirty="0" err="1">
                <a:solidFill>
                  <a:srgbClr val="000000"/>
                </a:solidFill>
                <a:latin typeface="Open Sans"/>
              </a:rPr>
              <a:t>bình</a:t>
            </a:r>
            <a:r>
              <a:rPr lang="en-US" sz="2300" dirty="0">
                <a:solidFill>
                  <a:srgbClr val="000000"/>
                </a:solidFill>
                <a:latin typeface="Open Sans"/>
              </a:rPr>
              <a:t> </a:t>
            </a:r>
            <a:r>
              <a:rPr lang="en-US" sz="2300" dirty="0" err="1">
                <a:solidFill>
                  <a:srgbClr val="000000"/>
                </a:solidFill>
                <a:latin typeface="Open Sans"/>
              </a:rPr>
              <a:t>thường</a:t>
            </a:r>
            <a:r>
              <a:rPr lang="en-US" sz="2300" dirty="0">
                <a:solidFill>
                  <a:srgbClr val="000000"/>
                </a:solidFill>
                <a:latin typeface="Open Sans"/>
              </a:rPr>
              <a:t>. </a:t>
            </a:r>
            <a:r>
              <a:rPr lang="en-US" sz="2300" dirty="0" err="1">
                <a:solidFill>
                  <a:srgbClr val="000000"/>
                </a:solidFill>
                <a:latin typeface="Open Sans"/>
              </a:rPr>
              <a:t>Mỗi</a:t>
            </a:r>
            <a:r>
              <a:rPr lang="en-US" sz="2300" dirty="0">
                <a:solidFill>
                  <a:srgbClr val="000000"/>
                </a:solidFill>
                <a:latin typeface="Open Sans"/>
              </a:rPr>
              <a:t> </a:t>
            </a:r>
            <a:r>
              <a:rPr lang="en-US" sz="2300" dirty="0" err="1">
                <a:solidFill>
                  <a:srgbClr val="000000"/>
                </a:solidFill>
                <a:latin typeface="Open Sans"/>
              </a:rPr>
              <a:t>kỹ</a:t>
            </a:r>
            <a:r>
              <a:rPr lang="en-US" sz="2300" dirty="0">
                <a:solidFill>
                  <a:srgbClr val="000000"/>
                </a:solidFill>
                <a:latin typeface="Open Sans"/>
              </a:rPr>
              <a:t> </a:t>
            </a:r>
            <a:r>
              <a:rPr lang="en-US" sz="2300" dirty="0" err="1">
                <a:solidFill>
                  <a:srgbClr val="000000"/>
                </a:solidFill>
                <a:latin typeface="Open Sans"/>
              </a:rPr>
              <a:t>thuật</a:t>
            </a:r>
            <a:r>
              <a:rPr lang="en-US" sz="2300" dirty="0">
                <a:solidFill>
                  <a:srgbClr val="000000"/>
                </a:solidFill>
                <a:latin typeface="Open Sans"/>
              </a:rPr>
              <a:t> </a:t>
            </a:r>
            <a:r>
              <a:rPr lang="en-US" sz="2300" dirty="0" err="1">
                <a:solidFill>
                  <a:srgbClr val="000000"/>
                </a:solidFill>
                <a:latin typeface="Open Sans"/>
              </a:rPr>
              <a:t>lại</a:t>
            </a:r>
            <a:r>
              <a:rPr lang="en-US" sz="2300" dirty="0">
                <a:solidFill>
                  <a:srgbClr val="000000"/>
                </a:solidFill>
                <a:latin typeface="Open Sans"/>
              </a:rPr>
              <a:t> </a:t>
            </a:r>
            <a:r>
              <a:rPr lang="en-US" sz="2300" dirty="0" err="1">
                <a:solidFill>
                  <a:srgbClr val="000000"/>
                </a:solidFill>
                <a:latin typeface="Open Sans"/>
              </a:rPr>
              <a:t>có</a:t>
            </a:r>
            <a:r>
              <a:rPr lang="en-US" sz="2300" dirty="0">
                <a:solidFill>
                  <a:srgbClr val="000000"/>
                </a:solidFill>
                <a:latin typeface="Open Sans"/>
              </a:rPr>
              <a:t> </a:t>
            </a:r>
            <a:r>
              <a:rPr lang="en-US" sz="2300" dirty="0" err="1">
                <a:solidFill>
                  <a:srgbClr val="000000"/>
                </a:solidFill>
                <a:latin typeface="Open Sans"/>
              </a:rPr>
              <a:t>ưu</a:t>
            </a:r>
            <a:r>
              <a:rPr lang="en-US" sz="2300" dirty="0">
                <a:solidFill>
                  <a:srgbClr val="000000"/>
                </a:solidFill>
                <a:latin typeface="Open Sans"/>
              </a:rPr>
              <a:t> </a:t>
            </a:r>
            <a:r>
              <a:rPr lang="en-US" sz="2300" dirty="0" err="1">
                <a:solidFill>
                  <a:srgbClr val="000000"/>
                </a:solidFill>
                <a:latin typeface="Open Sans"/>
              </a:rPr>
              <a:t>nhược</a:t>
            </a:r>
            <a:r>
              <a:rPr lang="en-US" sz="2300" dirty="0">
                <a:solidFill>
                  <a:srgbClr val="000000"/>
                </a:solidFill>
                <a:latin typeface="Open Sans"/>
              </a:rPr>
              <a:t> </a:t>
            </a:r>
            <a:r>
              <a:rPr lang="en-US" sz="2300" dirty="0" err="1">
                <a:solidFill>
                  <a:srgbClr val="000000"/>
                </a:solidFill>
                <a:latin typeface="Open Sans"/>
              </a:rPr>
              <a:t>điểm</a:t>
            </a:r>
            <a:r>
              <a:rPr lang="en-US" sz="2300" dirty="0">
                <a:solidFill>
                  <a:srgbClr val="000000"/>
                </a:solidFill>
                <a:latin typeface="Open Sans"/>
              </a:rPr>
              <a:t> </a:t>
            </a:r>
            <a:r>
              <a:rPr lang="en-US" sz="2300" dirty="0" err="1">
                <a:solidFill>
                  <a:srgbClr val="000000"/>
                </a:solidFill>
                <a:latin typeface="Open Sans"/>
              </a:rPr>
              <a:t>khác</a:t>
            </a:r>
            <a:r>
              <a:rPr lang="en-US" sz="2300" dirty="0">
                <a:solidFill>
                  <a:srgbClr val="000000"/>
                </a:solidFill>
                <a:latin typeface="Open Sans"/>
              </a:rPr>
              <a:t> </a:t>
            </a:r>
            <a:r>
              <a:rPr lang="en-US" sz="2300" dirty="0" err="1">
                <a:solidFill>
                  <a:srgbClr val="000000"/>
                </a:solidFill>
                <a:latin typeface="Open Sans"/>
              </a:rPr>
              <a:t>nhau</a:t>
            </a:r>
            <a:endParaRPr lang="en-US" sz="2300" dirty="0">
              <a:solidFill>
                <a:srgbClr val="000000"/>
              </a:solidFill>
              <a:latin typeface="Open Sans"/>
            </a:endParaRPr>
          </a:p>
        </p:txBody>
      </p:sp>
      <p:sp>
        <p:nvSpPr>
          <p:cNvPr id="38" name="TextBox 38"/>
          <p:cNvSpPr txBox="1"/>
          <p:nvPr/>
        </p:nvSpPr>
        <p:spPr>
          <a:xfrm>
            <a:off x="763479" y="7099757"/>
            <a:ext cx="7629377" cy="2169795"/>
          </a:xfrm>
          <a:prstGeom prst="rect">
            <a:avLst/>
          </a:prstGeom>
        </p:spPr>
        <p:txBody>
          <a:bodyPr lIns="0" tIns="0" rIns="0" bIns="0" rtlCol="0" anchor="t">
            <a:spAutoFit/>
          </a:bodyPr>
          <a:lstStyle/>
          <a:p>
            <a:pPr marL="0" lvl="0" indent="0" algn="just">
              <a:lnSpc>
                <a:spcPts val="3450"/>
              </a:lnSpc>
            </a:pPr>
            <a:r>
              <a:rPr lang="en-US" sz="2300">
                <a:solidFill>
                  <a:srgbClr val="000000"/>
                </a:solidFill>
                <a:latin typeface="Open Sans"/>
              </a:rPr>
              <a:t>Theo khuyến nghị của FATF, việc phát hiện giao dịch rửa tiền cần kết hợp với dữ liệu phân loại rủi ro khách hàng và lịch sử cảnh báo giao dịch bất thường. Vì vậy để có thể ứng dụng học máy vào thực tiễn thì CSDL phải đủ lớn cho việc huấn luyện.</a:t>
            </a:r>
          </a:p>
        </p:txBody>
      </p:sp>
      <p:sp>
        <p:nvSpPr>
          <p:cNvPr id="39" name="TextBox 39"/>
          <p:cNvSpPr txBox="1"/>
          <p:nvPr/>
        </p:nvSpPr>
        <p:spPr>
          <a:xfrm>
            <a:off x="9894502" y="2856784"/>
            <a:ext cx="7629377" cy="2169795"/>
          </a:xfrm>
          <a:prstGeom prst="rect">
            <a:avLst/>
          </a:prstGeom>
        </p:spPr>
        <p:txBody>
          <a:bodyPr lIns="0" tIns="0" rIns="0" bIns="0" rtlCol="0" anchor="t">
            <a:spAutoFit/>
          </a:bodyPr>
          <a:lstStyle/>
          <a:p>
            <a:pPr marL="0" lvl="0" indent="0" algn="just">
              <a:lnSpc>
                <a:spcPts val="3450"/>
              </a:lnSpc>
            </a:pPr>
            <a:r>
              <a:rPr lang="en-US" sz="2300">
                <a:solidFill>
                  <a:srgbClr val="000000"/>
                </a:solidFill>
                <a:latin typeface="Open Sans"/>
              </a:rPr>
              <a:t>Thực nghiệm trên hai bộ dữ liệu tổng hợp là AMLworld và SAML-D. Kết quả cho thấy mô hình RF có độ chính xác cao nhất khi dữ liệu được giảm mẫu đa số, bên cạnh đó mô hình XGB cũng có các chỉ số cao và thời gian huấn luyện thường nhanh hơn.</a:t>
            </a:r>
          </a:p>
        </p:txBody>
      </p:sp>
      <p:sp>
        <p:nvSpPr>
          <p:cNvPr id="40" name="TextBox 40"/>
          <p:cNvSpPr txBox="1"/>
          <p:nvPr/>
        </p:nvSpPr>
        <p:spPr>
          <a:xfrm>
            <a:off x="9894502" y="7099757"/>
            <a:ext cx="7629377" cy="1731645"/>
          </a:xfrm>
          <a:prstGeom prst="rect">
            <a:avLst/>
          </a:prstGeom>
        </p:spPr>
        <p:txBody>
          <a:bodyPr lIns="0" tIns="0" rIns="0" bIns="0" rtlCol="0" anchor="t">
            <a:spAutoFit/>
          </a:bodyPr>
          <a:lstStyle/>
          <a:p>
            <a:pPr marL="0" lvl="0" indent="0" algn="just">
              <a:lnSpc>
                <a:spcPts val="3450"/>
              </a:lnSpc>
            </a:pPr>
            <a:r>
              <a:rPr lang="en-US" sz="2300">
                <a:solidFill>
                  <a:srgbClr val="000000"/>
                </a:solidFill>
                <a:latin typeface="Open Sans"/>
              </a:rPr>
              <a:t>Sử dụng phương pháp xử lý dữ liệu mất cân bằng khác kết hợp nhiều mô hình học máy, học sâu nhằm tăng tính chính xác trong phát hiện giao dịch rửa tiền, tiết kiệm chi phí</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1842469" y="0"/>
            <a:ext cx="5416831" cy="12022429"/>
            <a:chOff x="0" y="0"/>
            <a:chExt cx="2858770" cy="6344920"/>
          </a:xfrm>
        </p:grpSpPr>
        <p:sp>
          <p:nvSpPr>
            <p:cNvPr id="3" name="Freeform 3"/>
            <p:cNvSpPr/>
            <p:nvPr/>
          </p:nvSpPr>
          <p:spPr>
            <a:xfrm>
              <a:off x="0" y="0"/>
              <a:ext cx="2858770" cy="6344920"/>
            </a:xfrm>
            <a:custGeom>
              <a:avLst/>
              <a:gdLst/>
              <a:ahLst/>
              <a:cxnLst/>
              <a:rect l="l" t="t" r="r" b="b"/>
              <a:pathLst>
                <a:path w="2858770" h="6344920">
                  <a:moveTo>
                    <a:pt x="1827530" y="6344920"/>
                  </a:moveTo>
                  <a:lnTo>
                    <a:pt x="0" y="6344920"/>
                  </a:lnTo>
                  <a:lnTo>
                    <a:pt x="0" y="1031240"/>
                  </a:lnTo>
                  <a:cubicBezTo>
                    <a:pt x="0" y="461010"/>
                    <a:pt x="461010" y="0"/>
                    <a:pt x="1031240" y="0"/>
                  </a:cubicBezTo>
                  <a:lnTo>
                    <a:pt x="2858770" y="0"/>
                  </a:lnTo>
                  <a:lnTo>
                    <a:pt x="2858770" y="5313680"/>
                  </a:lnTo>
                  <a:cubicBezTo>
                    <a:pt x="2858770" y="5883910"/>
                    <a:pt x="2397760" y="6344920"/>
                    <a:pt x="1827530" y="6344920"/>
                  </a:cubicBezTo>
                  <a:close/>
                </a:path>
              </a:pathLst>
            </a:custGeom>
            <a:blipFill>
              <a:blip r:embed="rId2"/>
              <a:stretch>
                <a:fillRect l="-103496" r="-129630"/>
              </a:stretch>
            </a:blipFill>
          </p:spPr>
          <p:txBody>
            <a:bodyPr/>
            <a:lstStyle/>
            <a:p>
              <a:endParaRPr lang="vi-VN"/>
            </a:p>
          </p:txBody>
        </p:sp>
      </p:grpSp>
      <p:grpSp>
        <p:nvGrpSpPr>
          <p:cNvPr id="4" name="Group 4"/>
          <p:cNvGrpSpPr/>
          <p:nvPr/>
        </p:nvGrpSpPr>
        <p:grpSpPr>
          <a:xfrm>
            <a:off x="17259300" y="7109187"/>
            <a:ext cx="1028700" cy="3177813"/>
            <a:chOff x="0" y="0"/>
            <a:chExt cx="812800" cy="2510865"/>
          </a:xfrm>
        </p:grpSpPr>
        <p:sp>
          <p:nvSpPr>
            <p:cNvPr id="5" name="Freeform 5"/>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txBody>
            <a:bodyPr/>
            <a:lstStyle/>
            <a:p>
              <a:endParaRPr lang="vi-VN"/>
            </a:p>
          </p:txBody>
        </p:sp>
        <p:sp>
          <p:nvSpPr>
            <p:cNvPr id="6" name="TextBox 6"/>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0" y="7109187"/>
            <a:ext cx="11842469" cy="3177813"/>
            <a:chOff x="0" y="0"/>
            <a:chExt cx="9357013" cy="2510865"/>
          </a:xfrm>
        </p:grpSpPr>
        <p:sp>
          <p:nvSpPr>
            <p:cNvPr id="8" name="Freeform 8"/>
            <p:cNvSpPr/>
            <p:nvPr/>
          </p:nvSpPr>
          <p:spPr>
            <a:xfrm>
              <a:off x="0" y="0"/>
              <a:ext cx="9357013" cy="2510865"/>
            </a:xfrm>
            <a:custGeom>
              <a:avLst/>
              <a:gdLst/>
              <a:ahLst/>
              <a:cxnLst/>
              <a:rect l="l" t="t" r="r" b="b"/>
              <a:pathLst>
                <a:path w="9357013" h="2510865">
                  <a:moveTo>
                    <a:pt x="0" y="0"/>
                  </a:moveTo>
                  <a:lnTo>
                    <a:pt x="9357013" y="0"/>
                  </a:lnTo>
                  <a:lnTo>
                    <a:pt x="9357013" y="2510865"/>
                  </a:lnTo>
                  <a:lnTo>
                    <a:pt x="0" y="2510865"/>
                  </a:lnTo>
                  <a:close/>
                </a:path>
              </a:pathLst>
            </a:custGeom>
            <a:solidFill>
              <a:srgbClr val="F6F6F6"/>
            </a:solidFill>
          </p:spPr>
          <p:txBody>
            <a:bodyPr/>
            <a:lstStyle/>
            <a:p>
              <a:endParaRPr lang="vi-VN"/>
            </a:p>
          </p:txBody>
        </p:sp>
        <p:sp>
          <p:nvSpPr>
            <p:cNvPr id="9" name="TextBox 9"/>
            <p:cNvSpPr txBox="1"/>
            <p:nvPr/>
          </p:nvSpPr>
          <p:spPr>
            <a:xfrm>
              <a:off x="0" y="-38100"/>
              <a:ext cx="9357013" cy="2548965"/>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7259300" y="0"/>
            <a:ext cx="1028700" cy="1028700"/>
            <a:chOff x="0" y="0"/>
            <a:chExt cx="812800" cy="812800"/>
          </a:xfrm>
        </p:grpSpPr>
        <p:sp>
          <p:nvSpPr>
            <p:cNvPr id="11" name="Freeform 1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txBody>
            <a:bodyPr/>
            <a:lstStyle/>
            <a:p>
              <a:endParaRPr lang="vi-VN"/>
            </a:p>
          </p:txBody>
        </p:sp>
        <p:sp>
          <p:nvSpPr>
            <p:cNvPr id="12" name="TextBox 12"/>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609914" y="0"/>
            <a:ext cx="1694792" cy="10287000"/>
            <a:chOff x="0" y="0"/>
            <a:chExt cx="446365" cy="2709333"/>
          </a:xfrm>
        </p:grpSpPr>
        <p:sp>
          <p:nvSpPr>
            <p:cNvPr id="14" name="Freeform 14"/>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txBody>
            <a:bodyPr/>
            <a:lstStyle/>
            <a:p>
              <a:endParaRPr lang="vi-VN"/>
            </a:p>
          </p:txBody>
        </p:sp>
        <p:sp>
          <p:nvSpPr>
            <p:cNvPr id="15" name="TextBox 15"/>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1447668" y="5265262"/>
            <a:ext cx="4177924" cy="654298"/>
            <a:chOff x="0" y="-28575"/>
            <a:chExt cx="1100358" cy="172325"/>
          </a:xfrm>
        </p:grpSpPr>
        <p:sp>
          <p:nvSpPr>
            <p:cNvPr id="17" name="Freeform 17"/>
            <p:cNvSpPr/>
            <p:nvPr/>
          </p:nvSpPr>
          <p:spPr>
            <a:xfrm>
              <a:off x="439" y="-12417"/>
              <a:ext cx="1099919" cy="143750"/>
            </a:xfrm>
            <a:custGeom>
              <a:avLst/>
              <a:gdLst/>
              <a:ahLst/>
              <a:cxnLst/>
              <a:rect l="l" t="t" r="r" b="b"/>
              <a:pathLst>
                <a:path w="1099919" h="143750">
                  <a:moveTo>
                    <a:pt x="71875" y="0"/>
                  </a:moveTo>
                  <a:lnTo>
                    <a:pt x="1028044" y="0"/>
                  </a:lnTo>
                  <a:cubicBezTo>
                    <a:pt x="1067740" y="0"/>
                    <a:pt x="1099919" y="32180"/>
                    <a:pt x="1099919" y="71875"/>
                  </a:cubicBezTo>
                  <a:lnTo>
                    <a:pt x="1099919" y="71875"/>
                  </a:lnTo>
                  <a:cubicBezTo>
                    <a:pt x="1099919" y="90938"/>
                    <a:pt x="1092347" y="109219"/>
                    <a:pt x="1078868" y="122699"/>
                  </a:cubicBezTo>
                  <a:cubicBezTo>
                    <a:pt x="1065389" y="136178"/>
                    <a:pt x="1047107" y="143750"/>
                    <a:pt x="1028044" y="143750"/>
                  </a:cubicBezTo>
                  <a:lnTo>
                    <a:pt x="71875" y="143750"/>
                  </a:lnTo>
                  <a:cubicBezTo>
                    <a:pt x="52813" y="143750"/>
                    <a:pt x="34531" y="136178"/>
                    <a:pt x="21052" y="122699"/>
                  </a:cubicBezTo>
                  <a:cubicBezTo>
                    <a:pt x="7573" y="109219"/>
                    <a:pt x="0" y="90938"/>
                    <a:pt x="0" y="71875"/>
                  </a:cubicBezTo>
                  <a:lnTo>
                    <a:pt x="0" y="71875"/>
                  </a:lnTo>
                  <a:cubicBezTo>
                    <a:pt x="0" y="52813"/>
                    <a:pt x="7573" y="34531"/>
                    <a:pt x="21052" y="21052"/>
                  </a:cubicBezTo>
                  <a:cubicBezTo>
                    <a:pt x="34531" y="7573"/>
                    <a:pt x="52813" y="0"/>
                    <a:pt x="71875" y="0"/>
                  </a:cubicBezTo>
                  <a:close/>
                </a:path>
              </a:pathLst>
            </a:custGeom>
            <a:solidFill>
              <a:srgbClr val="0345E4"/>
            </a:solidFill>
          </p:spPr>
          <p:txBody>
            <a:bodyPr/>
            <a:lstStyle/>
            <a:p>
              <a:endParaRPr lang="vi-VN"/>
            </a:p>
          </p:txBody>
        </p:sp>
        <p:sp>
          <p:nvSpPr>
            <p:cNvPr id="18" name="TextBox 18"/>
            <p:cNvSpPr txBox="1"/>
            <p:nvPr/>
          </p:nvSpPr>
          <p:spPr>
            <a:xfrm>
              <a:off x="0" y="-28575"/>
              <a:ext cx="1099919" cy="172325"/>
            </a:xfrm>
            <a:prstGeom prst="rect">
              <a:avLst/>
            </a:prstGeom>
          </p:spPr>
          <p:txBody>
            <a:bodyPr lIns="50800" tIns="50800" rIns="50800" bIns="50800" rtlCol="0" anchor="ctr"/>
            <a:lstStyle/>
            <a:p>
              <a:pPr algn="ctr">
                <a:lnSpc>
                  <a:spcPts val="2659"/>
                </a:lnSpc>
              </a:pPr>
              <a:r>
                <a:rPr lang="en-US" sz="1899" dirty="0">
                  <a:solidFill>
                    <a:srgbClr val="FFFFFF"/>
                  </a:solidFill>
                  <a:latin typeface="Garet"/>
                </a:rPr>
                <a:t>12/5/2024</a:t>
              </a:r>
            </a:p>
          </p:txBody>
        </p:sp>
      </p:grpSp>
      <p:grpSp>
        <p:nvGrpSpPr>
          <p:cNvPr id="19" name="Group 19"/>
          <p:cNvGrpSpPr/>
          <p:nvPr/>
        </p:nvGrpSpPr>
        <p:grpSpPr>
          <a:xfrm>
            <a:off x="10853887" y="786854"/>
            <a:ext cx="1977164" cy="1977164"/>
            <a:chOff x="0" y="0"/>
            <a:chExt cx="812800" cy="812800"/>
          </a:xfrm>
        </p:grpSpPr>
        <p:sp>
          <p:nvSpPr>
            <p:cNvPr id="20" name="Freeform 20"/>
            <p:cNvSpPr/>
            <p:nvPr/>
          </p:nvSpPr>
          <p:spPr>
            <a:xfrm>
              <a:off x="0" y="0"/>
              <a:ext cx="812800" cy="812800"/>
            </a:xfrm>
            <a:custGeom>
              <a:avLst/>
              <a:gdLst/>
              <a:ahLst/>
              <a:cxnLst/>
              <a:rect l="l" t="t" r="r" b="b"/>
              <a:pathLst>
                <a:path w="812800" h="812800">
                  <a:moveTo>
                    <a:pt x="199699" y="0"/>
                  </a:moveTo>
                  <a:lnTo>
                    <a:pt x="613101" y="0"/>
                  </a:lnTo>
                  <a:cubicBezTo>
                    <a:pt x="666064" y="0"/>
                    <a:pt x="716859" y="21040"/>
                    <a:pt x="754309" y="58491"/>
                  </a:cubicBezTo>
                  <a:cubicBezTo>
                    <a:pt x="791760" y="95941"/>
                    <a:pt x="812800" y="146736"/>
                    <a:pt x="812800" y="199699"/>
                  </a:cubicBezTo>
                  <a:lnTo>
                    <a:pt x="812800" y="613101"/>
                  </a:lnTo>
                  <a:cubicBezTo>
                    <a:pt x="812800" y="666064"/>
                    <a:pt x="791760" y="716859"/>
                    <a:pt x="754309" y="754309"/>
                  </a:cubicBezTo>
                  <a:cubicBezTo>
                    <a:pt x="716859" y="791760"/>
                    <a:pt x="666064" y="812800"/>
                    <a:pt x="613101" y="812800"/>
                  </a:cubicBezTo>
                  <a:lnTo>
                    <a:pt x="199699" y="812800"/>
                  </a:lnTo>
                  <a:cubicBezTo>
                    <a:pt x="146736" y="812800"/>
                    <a:pt x="95941" y="791760"/>
                    <a:pt x="58491" y="754309"/>
                  </a:cubicBezTo>
                  <a:cubicBezTo>
                    <a:pt x="21040" y="716859"/>
                    <a:pt x="0" y="666064"/>
                    <a:pt x="0" y="613101"/>
                  </a:cubicBezTo>
                  <a:lnTo>
                    <a:pt x="0" y="199699"/>
                  </a:lnTo>
                  <a:cubicBezTo>
                    <a:pt x="0" y="146736"/>
                    <a:pt x="21040" y="95941"/>
                    <a:pt x="58491" y="58491"/>
                  </a:cubicBezTo>
                  <a:cubicBezTo>
                    <a:pt x="95941" y="21040"/>
                    <a:pt x="146736" y="0"/>
                    <a:pt x="199699" y="0"/>
                  </a:cubicBezTo>
                  <a:close/>
                </a:path>
              </a:pathLst>
            </a:custGeom>
            <a:solidFill>
              <a:srgbClr val="0345E4">
                <a:alpha val="29804"/>
              </a:srgbClr>
            </a:solidFill>
          </p:spPr>
          <p:txBody>
            <a:bodyPr/>
            <a:lstStyle/>
            <a:p>
              <a:endParaRPr lang="vi-VN"/>
            </a:p>
          </p:txBody>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447668" y="2142687"/>
            <a:ext cx="11008383" cy="2167901"/>
          </a:xfrm>
          <a:prstGeom prst="rect">
            <a:avLst/>
          </a:prstGeom>
        </p:spPr>
        <p:txBody>
          <a:bodyPr lIns="0" tIns="0" rIns="0" bIns="0" rtlCol="0" anchor="t">
            <a:spAutoFit/>
          </a:bodyPr>
          <a:lstStyle/>
          <a:p>
            <a:pPr algn="l">
              <a:lnSpc>
                <a:spcPts val="8736"/>
              </a:lnSpc>
            </a:pPr>
            <a:r>
              <a:rPr lang="en-US" sz="5600" dirty="0">
                <a:solidFill>
                  <a:srgbClr val="000000"/>
                </a:solidFill>
                <a:latin typeface="Public Sans Bold" panose="020B0604020202020204" charset="0"/>
              </a:rPr>
              <a:t>CẢM ƠN THẦY CÔ VÀ</a:t>
            </a:r>
          </a:p>
          <a:p>
            <a:pPr algn="l">
              <a:lnSpc>
                <a:spcPts val="8736"/>
              </a:lnSpc>
            </a:pPr>
            <a:r>
              <a:rPr lang="en-US" sz="5600" dirty="0">
                <a:solidFill>
                  <a:srgbClr val="000000"/>
                </a:solidFill>
                <a:latin typeface="Public Sans Bold" panose="020B0604020202020204" charset="0"/>
              </a:rPr>
              <a:t>CÁC BẠN ĐÃ LẮNG NGHE</a:t>
            </a:r>
          </a:p>
        </p:txBody>
      </p:sp>
      <p:grpSp>
        <p:nvGrpSpPr>
          <p:cNvPr id="23" name="Group 23"/>
          <p:cNvGrpSpPr/>
          <p:nvPr/>
        </p:nvGrpSpPr>
        <p:grpSpPr>
          <a:xfrm>
            <a:off x="8484493" y="9014056"/>
            <a:ext cx="2545888" cy="2545888"/>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9804"/>
                </a:srgbClr>
              </a:solidFill>
              <a:prstDash val="solid"/>
              <a:miter/>
            </a:ln>
          </p:spPr>
          <p:txBody>
            <a:bodyPr/>
            <a:lstStyle/>
            <a:p>
              <a:endParaRPr lang="vi-VN"/>
            </a:p>
          </p:txBody>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7" name="TextBox 26">
            <a:extLst>
              <a:ext uri="{FF2B5EF4-FFF2-40B4-BE49-F238E27FC236}">
                <a16:creationId xmlns:a16="http://schemas.microsoft.com/office/drawing/2014/main" id="{3D9F5627-F88F-804F-2BAF-5984ADC53A48}"/>
              </a:ext>
            </a:extLst>
          </p:cNvPr>
          <p:cNvSpPr txBox="1"/>
          <p:nvPr/>
        </p:nvSpPr>
        <p:spPr>
          <a:xfrm>
            <a:off x="1581581" y="7376488"/>
            <a:ext cx="9448800" cy="1604478"/>
          </a:xfrm>
          <a:prstGeom prst="rect">
            <a:avLst/>
          </a:prstGeom>
          <a:noFill/>
        </p:spPr>
        <p:txBody>
          <a:bodyPr wrap="square">
            <a:spAutoFit/>
          </a:bodyPr>
          <a:lstStyle/>
          <a:p>
            <a:pPr algn="l">
              <a:lnSpc>
                <a:spcPts val="4055"/>
              </a:lnSpc>
            </a:pPr>
            <a:r>
              <a:rPr lang="en-US" sz="2000" spc="83" dirty="0">
                <a:solidFill>
                  <a:srgbClr val="000000"/>
                </a:solidFill>
                <a:latin typeface="Open Sans"/>
              </a:rPr>
              <a:t>Sinh </a:t>
            </a:r>
            <a:r>
              <a:rPr lang="en-US" sz="2000" spc="83" dirty="0" err="1">
                <a:solidFill>
                  <a:srgbClr val="000000"/>
                </a:solidFill>
                <a:latin typeface="Open Sans"/>
              </a:rPr>
              <a:t>viên</a:t>
            </a:r>
            <a:r>
              <a:rPr lang="en-US" sz="2000" spc="83" dirty="0">
                <a:solidFill>
                  <a:srgbClr val="000000"/>
                </a:solidFill>
                <a:latin typeface="Open Sans"/>
              </a:rPr>
              <a:t>: </a:t>
            </a:r>
            <a:r>
              <a:rPr lang="en-US" sz="2000" spc="83" dirty="0" err="1">
                <a:solidFill>
                  <a:srgbClr val="000000"/>
                </a:solidFill>
                <a:latin typeface="Open Sans"/>
              </a:rPr>
              <a:t>Nguyễn</a:t>
            </a:r>
            <a:r>
              <a:rPr lang="en-US" sz="2000" spc="83" dirty="0">
                <a:solidFill>
                  <a:srgbClr val="000000"/>
                </a:solidFill>
                <a:latin typeface="Open Sans"/>
              </a:rPr>
              <a:t> </a:t>
            </a:r>
            <a:r>
              <a:rPr lang="en-US" sz="2000" spc="83" dirty="0" err="1">
                <a:solidFill>
                  <a:srgbClr val="000000"/>
                </a:solidFill>
                <a:latin typeface="Open Sans"/>
              </a:rPr>
              <a:t>Thị</a:t>
            </a:r>
            <a:r>
              <a:rPr lang="en-US" sz="2000" spc="83" dirty="0">
                <a:solidFill>
                  <a:srgbClr val="000000"/>
                </a:solidFill>
                <a:latin typeface="Open Sans"/>
              </a:rPr>
              <a:t> </a:t>
            </a:r>
            <a:r>
              <a:rPr lang="en-US" sz="2000" spc="83" dirty="0" err="1">
                <a:solidFill>
                  <a:srgbClr val="000000"/>
                </a:solidFill>
                <a:latin typeface="Open Sans"/>
              </a:rPr>
              <a:t>Thảo</a:t>
            </a:r>
            <a:r>
              <a:rPr lang="en-US" sz="2000" spc="83" dirty="0">
                <a:solidFill>
                  <a:srgbClr val="000000"/>
                </a:solidFill>
                <a:latin typeface="Open Sans"/>
              </a:rPr>
              <a:t> Vân</a:t>
            </a:r>
          </a:p>
          <a:p>
            <a:pPr algn="l">
              <a:lnSpc>
                <a:spcPts val="4055"/>
              </a:lnSpc>
            </a:pPr>
            <a:r>
              <a:rPr lang="en-US" sz="2000" spc="83" dirty="0" err="1">
                <a:solidFill>
                  <a:srgbClr val="000000"/>
                </a:solidFill>
                <a:latin typeface="Open Sans"/>
              </a:rPr>
              <a:t>Mã</a:t>
            </a:r>
            <a:r>
              <a:rPr lang="en-US" sz="2000" spc="83" dirty="0">
                <a:solidFill>
                  <a:srgbClr val="000000"/>
                </a:solidFill>
                <a:latin typeface="Open Sans"/>
              </a:rPr>
              <a:t> </a:t>
            </a:r>
            <a:r>
              <a:rPr lang="en-US" sz="2000" spc="83" dirty="0" err="1">
                <a:solidFill>
                  <a:srgbClr val="000000"/>
                </a:solidFill>
                <a:latin typeface="Open Sans"/>
              </a:rPr>
              <a:t>sinh</a:t>
            </a:r>
            <a:r>
              <a:rPr lang="en-US" sz="2000" spc="83" dirty="0">
                <a:solidFill>
                  <a:srgbClr val="000000"/>
                </a:solidFill>
                <a:latin typeface="Open Sans"/>
              </a:rPr>
              <a:t> </a:t>
            </a:r>
            <a:r>
              <a:rPr lang="en-US" sz="2000" spc="83" dirty="0" err="1">
                <a:solidFill>
                  <a:srgbClr val="000000"/>
                </a:solidFill>
                <a:latin typeface="Open Sans"/>
              </a:rPr>
              <a:t>viên</a:t>
            </a:r>
            <a:r>
              <a:rPr lang="en-US" sz="2000" spc="83" dirty="0">
                <a:solidFill>
                  <a:srgbClr val="000000"/>
                </a:solidFill>
                <a:latin typeface="Open Sans"/>
              </a:rPr>
              <a:t>: 23A4040155</a:t>
            </a:r>
          </a:p>
          <a:p>
            <a:pPr algn="l">
              <a:lnSpc>
                <a:spcPts val="4055"/>
              </a:lnSpc>
            </a:pPr>
            <a:r>
              <a:rPr lang="en-US" sz="2000" spc="83" dirty="0" err="1">
                <a:solidFill>
                  <a:srgbClr val="000000"/>
                </a:solidFill>
                <a:latin typeface="Open Sans"/>
              </a:rPr>
              <a:t>Lớp</a:t>
            </a:r>
            <a:r>
              <a:rPr lang="en-US" sz="2000" spc="83" dirty="0">
                <a:solidFill>
                  <a:srgbClr val="000000"/>
                </a:solidFill>
                <a:latin typeface="Open Sans"/>
              </a:rPr>
              <a:t>: K23HTTTB</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968120" y="10144125"/>
            <a:ext cx="11830234" cy="3177813"/>
            <a:chOff x="0" y="0"/>
            <a:chExt cx="9347345" cy="2510865"/>
          </a:xfrm>
        </p:grpSpPr>
        <p:sp>
          <p:nvSpPr>
            <p:cNvPr id="3" name="Freeform 3"/>
            <p:cNvSpPr/>
            <p:nvPr/>
          </p:nvSpPr>
          <p:spPr>
            <a:xfrm>
              <a:off x="0" y="0"/>
              <a:ext cx="9347345" cy="2510865"/>
            </a:xfrm>
            <a:custGeom>
              <a:avLst/>
              <a:gdLst/>
              <a:ahLst/>
              <a:cxnLst/>
              <a:rect l="l" t="t" r="r" b="b"/>
              <a:pathLst>
                <a:path w="9347345" h="2510865">
                  <a:moveTo>
                    <a:pt x="0" y="0"/>
                  </a:moveTo>
                  <a:lnTo>
                    <a:pt x="9347345" y="0"/>
                  </a:lnTo>
                  <a:lnTo>
                    <a:pt x="9347345" y="2510865"/>
                  </a:lnTo>
                  <a:lnTo>
                    <a:pt x="0" y="2510865"/>
                  </a:lnTo>
                  <a:close/>
                </a:path>
              </a:pathLst>
            </a:custGeom>
            <a:solidFill>
              <a:srgbClr val="F6F6F6"/>
            </a:solidFill>
          </p:spPr>
          <p:txBody>
            <a:bodyPr/>
            <a:lstStyle/>
            <a:p>
              <a:endParaRPr lang="vi-VN"/>
            </a:p>
          </p:txBody>
        </p:sp>
        <p:sp>
          <p:nvSpPr>
            <p:cNvPr id="4" name="TextBox 4"/>
            <p:cNvSpPr txBox="1"/>
            <p:nvPr/>
          </p:nvSpPr>
          <p:spPr>
            <a:xfrm>
              <a:off x="0" y="-38100"/>
              <a:ext cx="9347345" cy="2548965"/>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028700" y="0"/>
            <a:ext cx="5429066" cy="10287000"/>
            <a:chOff x="0" y="0"/>
            <a:chExt cx="7238755" cy="13716000"/>
          </a:xfrm>
        </p:grpSpPr>
        <p:pic>
          <p:nvPicPr>
            <p:cNvPr id="6" name="Picture 6"/>
            <p:cNvPicPr>
              <a:picLocks noChangeAspect="1"/>
            </p:cNvPicPr>
            <p:nvPr/>
          </p:nvPicPr>
          <p:blipFill>
            <a:blip r:embed="rId2"/>
            <a:srcRect l="69335" r="1044"/>
            <a:stretch>
              <a:fillRect/>
            </a:stretch>
          </p:blipFill>
          <p:spPr>
            <a:xfrm>
              <a:off x="0" y="0"/>
              <a:ext cx="7238755" cy="13716000"/>
            </a:xfrm>
            <a:prstGeom prst="rect">
              <a:avLst/>
            </a:prstGeom>
          </p:spPr>
        </p:pic>
      </p:grpSp>
      <p:grpSp>
        <p:nvGrpSpPr>
          <p:cNvPr id="7" name="Group 7"/>
          <p:cNvGrpSpPr/>
          <p:nvPr/>
        </p:nvGrpSpPr>
        <p:grpSpPr>
          <a:xfrm>
            <a:off x="17259300" y="0"/>
            <a:ext cx="1694792" cy="10287000"/>
            <a:chOff x="0" y="0"/>
            <a:chExt cx="446365" cy="2709333"/>
          </a:xfrm>
        </p:grpSpPr>
        <p:sp>
          <p:nvSpPr>
            <p:cNvPr id="8" name="Freeform 8"/>
            <p:cNvSpPr/>
            <p:nvPr/>
          </p:nvSpPr>
          <p:spPr>
            <a:xfrm>
              <a:off x="0" y="0"/>
              <a:ext cx="446365" cy="2709333"/>
            </a:xfrm>
            <a:custGeom>
              <a:avLst/>
              <a:gdLst/>
              <a:ahLst/>
              <a:cxnLst/>
              <a:rect l="l" t="t" r="r" b="b"/>
              <a:pathLst>
                <a:path w="446365" h="2709333">
                  <a:moveTo>
                    <a:pt x="223183" y="0"/>
                  </a:moveTo>
                  <a:lnTo>
                    <a:pt x="223183" y="0"/>
                  </a:lnTo>
                  <a:cubicBezTo>
                    <a:pt x="282374" y="0"/>
                    <a:pt x="339142" y="23514"/>
                    <a:pt x="380996" y="65369"/>
                  </a:cubicBezTo>
                  <a:cubicBezTo>
                    <a:pt x="422851" y="107224"/>
                    <a:pt x="446365" y="163991"/>
                    <a:pt x="446365" y="223183"/>
                  </a:cubicBezTo>
                  <a:lnTo>
                    <a:pt x="446365" y="2486151"/>
                  </a:lnTo>
                  <a:cubicBezTo>
                    <a:pt x="446365" y="2609411"/>
                    <a:pt x="346443" y="2709333"/>
                    <a:pt x="223183" y="2709333"/>
                  </a:cubicBezTo>
                  <a:lnTo>
                    <a:pt x="223183" y="2709333"/>
                  </a:lnTo>
                  <a:cubicBezTo>
                    <a:pt x="99922" y="2709333"/>
                    <a:pt x="0" y="2609411"/>
                    <a:pt x="0" y="2486151"/>
                  </a:cubicBezTo>
                  <a:lnTo>
                    <a:pt x="0" y="223183"/>
                  </a:lnTo>
                  <a:cubicBezTo>
                    <a:pt x="0" y="99922"/>
                    <a:pt x="99922" y="0"/>
                    <a:pt x="223183" y="0"/>
                  </a:cubicBezTo>
                  <a:close/>
                </a:path>
              </a:pathLst>
            </a:custGeom>
            <a:solidFill>
              <a:srgbClr val="0345E4"/>
            </a:solidFill>
          </p:spPr>
          <p:txBody>
            <a:bodyPr/>
            <a:lstStyle/>
            <a:p>
              <a:endParaRPr lang="vi-VN"/>
            </a:p>
          </p:txBody>
        </p:sp>
        <p:sp>
          <p:nvSpPr>
            <p:cNvPr id="9" name="TextBox 9"/>
            <p:cNvSpPr txBox="1"/>
            <p:nvPr/>
          </p:nvSpPr>
          <p:spPr>
            <a:xfrm>
              <a:off x="0" y="-38100"/>
              <a:ext cx="446365" cy="2747433"/>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0" y="7109187"/>
            <a:ext cx="1028700" cy="3177813"/>
            <a:chOff x="0" y="0"/>
            <a:chExt cx="812800" cy="2510865"/>
          </a:xfrm>
        </p:grpSpPr>
        <p:sp>
          <p:nvSpPr>
            <p:cNvPr id="11" name="Freeform 11"/>
            <p:cNvSpPr/>
            <p:nvPr/>
          </p:nvSpPr>
          <p:spPr>
            <a:xfrm>
              <a:off x="0" y="0"/>
              <a:ext cx="812800" cy="2510865"/>
            </a:xfrm>
            <a:custGeom>
              <a:avLst/>
              <a:gdLst/>
              <a:ahLst/>
              <a:cxnLst/>
              <a:rect l="l" t="t" r="r" b="b"/>
              <a:pathLst>
                <a:path w="812800" h="2510865">
                  <a:moveTo>
                    <a:pt x="0" y="0"/>
                  </a:moveTo>
                  <a:lnTo>
                    <a:pt x="812800" y="0"/>
                  </a:lnTo>
                  <a:lnTo>
                    <a:pt x="812800" y="2510865"/>
                  </a:lnTo>
                  <a:lnTo>
                    <a:pt x="0" y="2510865"/>
                  </a:lnTo>
                  <a:close/>
                </a:path>
              </a:pathLst>
            </a:custGeom>
            <a:solidFill>
              <a:srgbClr val="0345E4"/>
            </a:solidFill>
          </p:spPr>
          <p:txBody>
            <a:bodyPr/>
            <a:lstStyle/>
            <a:p>
              <a:endParaRPr lang="vi-VN"/>
            </a:p>
          </p:txBody>
        </p:sp>
        <p:sp>
          <p:nvSpPr>
            <p:cNvPr id="12" name="TextBox 12"/>
            <p:cNvSpPr txBox="1"/>
            <p:nvPr/>
          </p:nvSpPr>
          <p:spPr>
            <a:xfrm>
              <a:off x="0" y="-38100"/>
              <a:ext cx="812800" cy="254896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0" y="0"/>
            <a:ext cx="1028700" cy="1028700"/>
            <a:chOff x="0" y="0"/>
            <a:chExt cx="812800" cy="812800"/>
          </a:xfrm>
        </p:grpSpPr>
        <p:sp>
          <p:nvSpPr>
            <p:cNvPr id="14" name="Freeform 1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0345E4"/>
            </a:solidFill>
          </p:spPr>
          <p:txBody>
            <a:bodyPr/>
            <a:lstStyle/>
            <a:p>
              <a:endParaRPr lang="vi-VN"/>
            </a:p>
          </p:txBody>
        </p:sp>
        <p:sp>
          <p:nvSpPr>
            <p:cNvPr id="15" name="TextBox 15"/>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7297118" y="674343"/>
            <a:ext cx="7902868" cy="1194395"/>
          </a:xfrm>
          <a:prstGeom prst="rect">
            <a:avLst/>
          </a:prstGeom>
        </p:spPr>
        <p:txBody>
          <a:bodyPr lIns="0" tIns="0" rIns="0" bIns="0" rtlCol="0" anchor="t">
            <a:spAutoFit/>
          </a:bodyPr>
          <a:lstStyle/>
          <a:p>
            <a:pPr algn="l">
              <a:lnSpc>
                <a:spcPts val="9767"/>
              </a:lnSpc>
            </a:pPr>
            <a:r>
              <a:rPr lang="en-US" sz="6976" dirty="0">
                <a:solidFill>
                  <a:srgbClr val="000000"/>
                </a:solidFill>
                <a:latin typeface="Inter Bold"/>
              </a:rPr>
              <a:t>CẤU TRÚC ĐỀ TÀI</a:t>
            </a:r>
          </a:p>
        </p:txBody>
      </p:sp>
      <p:grpSp>
        <p:nvGrpSpPr>
          <p:cNvPr id="17" name="Group 17"/>
          <p:cNvGrpSpPr/>
          <p:nvPr/>
        </p:nvGrpSpPr>
        <p:grpSpPr>
          <a:xfrm>
            <a:off x="7282709" y="2554538"/>
            <a:ext cx="969409" cy="1320187"/>
            <a:chOff x="0" y="0"/>
            <a:chExt cx="812800" cy="1106910"/>
          </a:xfrm>
        </p:grpSpPr>
        <p:sp>
          <p:nvSpPr>
            <p:cNvPr id="18" name="Freeform 18"/>
            <p:cNvSpPr/>
            <p:nvPr/>
          </p:nvSpPr>
          <p:spPr>
            <a:xfrm>
              <a:off x="0" y="0"/>
              <a:ext cx="812800" cy="1106910"/>
            </a:xfrm>
            <a:custGeom>
              <a:avLst/>
              <a:gdLst/>
              <a:ahLst/>
              <a:cxnLst/>
              <a:rect l="l" t="t" r="r" b="b"/>
              <a:pathLst>
                <a:path w="812800" h="1106910">
                  <a:moveTo>
                    <a:pt x="652780" y="0"/>
                  </a:moveTo>
                  <a:lnTo>
                    <a:pt x="160020" y="0"/>
                  </a:lnTo>
                  <a:lnTo>
                    <a:pt x="0" y="160020"/>
                  </a:lnTo>
                  <a:lnTo>
                    <a:pt x="0" y="946890"/>
                  </a:lnTo>
                  <a:lnTo>
                    <a:pt x="160020" y="1106910"/>
                  </a:lnTo>
                  <a:lnTo>
                    <a:pt x="652780" y="1106910"/>
                  </a:lnTo>
                  <a:lnTo>
                    <a:pt x="812800" y="946890"/>
                  </a:lnTo>
                  <a:lnTo>
                    <a:pt x="812800" y="160020"/>
                  </a:lnTo>
                  <a:lnTo>
                    <a:pt x="652780" y="0"/>
                  </a:lnTo>
                  <a:close/>
                </a:path>
              </a:pathLst>
            </a:custGeom>
            <a:solidFill>
              <a:srgbClr val="0345E4"/>
            </a:solidFill>
          </p:spPr>
          <p:txBody>
            <a:bodyPr/>
            <a:lstStyle/>
            <a:p>
              <a:endParaRPr lang="vi-VN"/>
            </a:p>
          </p:txBody>
        </p:sp>
        <p:sp>
          <p:nvSpPr>
            <p:cNvPr id="19" name="TextBox 19"/>
            <p:cNvSpPr txBox="1"/>
            <p:nvPr/>
          </p:nvSpPr>
          <p:spPr>
            <a:xfrm>
              <a:off x="63500" y="-3175"/>
              <a:ext cx="685800" cy="1046585"/>
            </a:xfrm>
            <a:prstGeom prst="rect">
              <a:avLst/>
            </a:prstGeom>
          </p:spPr>
          <p:txBody>
            <a:bodyPr lIns="44470" tIns="44470" rIns="44470" bIns="44470" rtlCol="0" anchor="ctr"/>
            <a:lstStyle/>
            <a:p>
              <a:pPr algn="ctr">
                <a:lnSpc>
                  <a:spcPts val="4759"/>
                </a:lnSpc>
              </a:pPr>
              <a:r>
                <a:rPr lang="en-US" sz="3399">
                  <a:solidFill>
                    <a:srgbClr val="FFFFFF"/>
                  </a:solidFill>
                  <a:latin typeface="Garet Bold"/>
                </a:rPr>
                <a:t>01</a:t>
              </a:r>
            </a:p>
          </p:txBody>
        </p:sp>
      </p:grpSp>
      <p:grpSp>
        <p:nvGrpSpPr>
          <p:cNvPr id="20" name="Group 20"/>
          <p:cNvGrpSpPr/>
          <p:nvPr/>
        </p:nvGrpSpPr>
        <p:grpSpPr>
          <a:xfrm>
            <a:off x="7282709" y="4683860"/>
            <a:ext cx="969409" cy="1320187"/>
            <a:chOff x="0" y="0"/>
            <a:chExt cx="812800" cy="1106910"/>
          </a:xfrm>
        </p:grpSpPr>
        <p:sp>
          <p:nvSpPr>
            <p:cNvPr id="21" name="Freeform 21"/>
            <p:cNvSpPr/>
            <p:nvPr/>
          </p:nvSpPr>
          <p:spPr>
            <a:xfrm>
              <a:off x="0" y="0"/>
              <a:ext cx="812800" cy="1106910"/>
            </a:xfrm>
            <a:custGeom>
              <a:avLst/>
              <a:gdLst/>
              <a:ahLst/>
              <a:cxnLst/>
              <a:rect l="l" t="t" r="r" b="b"/>
              <a:pathLst>
                <a:path w="812800" h="1106910">
                  <a:moveTo>
                    <a:pt x="652780" y="0"/>
                  </a:moveTo>
                  <a:lnTo>
                    <a:pt x="160020" y="0"/>
                  </a:lnTo>
                  <a:lnTo>
                    <a:pt x="0" y="160020"/>
                  </a:lnTo>
                  <a:lnTo>
                    <a:pt x="0" y="946890"/>
                  </a:lnTo>
                  <a:lnTo>
                    <a:pt x="160020" y="1106910"/>
                  </a:lnTo>
                  <a:lnTo>
                    <a:pt x="652780" y="1106910"/>
                  </a:lnTo>
                  <a:lnTo>
                    <a:pt x="812800" y="946890"/>
                  </a:lnTo>
                  <a:lnTo>
                    <a:pt x="812800" y="160020"/>
                  </a:lnTo>
                  <a:lnTo>
                    <a:pt x="652780" y="0"/>
                  </a:lnTo>
                  <a:close/>
                </a:path>
              </a:pathLst>
            </a:custGeom>
            <a:solidFill>
              <a:srgbClr val="0345E4"/>
            </a:solidFill>
          </p:spPr>
          <p:txBody>
            <a:bodyPr/>
            <a:lstStyle/>
            <a:p>
              <a:endParaRPr lang="vi-VN"/>
            </a:p>
          </p:txBody>
        </p:sp>
        <p:sp>
          <p:nvSpPr>
            <p:cNvPr id="22" name="TextBox 22"/>
            <p:cNvSpPr txBox="1"/>
            <p:nvPr/>
          </p:nvSpPr>
          <p:spPr>
            <a:xfrm>
              <a:off x="63500" y="-3175"/>
              <a:ext cx="685800" cy="1046585"/>
            </a:xfrm>
            <a:prstGeom prst="rect">
              <a:avLst/>
            </a:prstGeom>
          </p:spPr>
          <p:txBody>
            <a:bodyPr lIns="44470" tIns="44470" rIns="44470" bIns="44470" rtlCol="0" anchor="ctr"/>
            <a:lstStyle/>
            <a:p>
              <a:pPr algn="ctr">
                <a:lnSpc>
                  <a:spcPts val="4759"/>
                </a:lnSpc>
              </a:pPr>
              <a:r>
                <a:rPr lang="en-US" sz="3399">
                  <a:solidFill>
                    <a:srgbClr val="FFFFFF"/>
                  </a:solidFill>
                  <a:latin typeface="Garet Bold"/>
                </a:rPr>
                <a:t>02</a:t>
              </a:r>
            </a:p>
          </p:txBody>
        </p:sp>
      </p:grpSp>
      <p:grpSp>
        <p:nvGrpSpPr>
          <p:cNvPr id="23" name="Group 23"/>
          <p:cNvGrpSpPr/>
          <p:nvPr/>
        </p:nvGrpSpPr>
        <p:grpSpPr>
          <a:xfrm>
            <a:off x="7297118" y="6813182"/>
            <a:ext cx="969409" cy="1320187"/>
            <a:chOff x="0" y="0"/>
            <a:chExt cx="812800" cy="1106910"/>
          </a:xfrm>
        </p:grpSpPr>
        <p:sp>
          <p:nvSpPr>
            <p:cNvPr id="24" name="Freeform 24"/>
            <p:cNvSpPr/>
            <p:nvPr/>
          </p:nvSpPr>
          <p:spPr>
            <a:xfrm>
              <a:off x="0" y="0"/>
              <a:ext cx="812800" cy="1106910"/>
            </a:xfrm>
            <a:custGeom>
              <a:avLst/>
              <a:gdLst/>
              <a:ahLst/>
              <a:cxnLst/>
              <a:rect l="l" t="t" r="r" b="b"/>
              <a:pathLst>
                <a:path w="812800" h="1106910">
                  <a:moveTo>
                    <a:pt x="652780" y="0"/>
                  </a:moveTo>
                  <a:lnTo>
                    <a:pt x="160020" y="0"/>
                  </a:lnTo>
                  <a:lnTo>
                    <a:pt x="0" y="160020"/>
                  </a:lnTo>
                  <a:lnTo>
                    <a:pt x="0" y="946890"/>
                  </a:lnTo>
                  <a:lnTo>
                    <a:pt x="160020" y="1106910"/>
                  </a:lnTo>
                  <a:lnTo>
                    <a:pt x="652780" y="1106910"/>
                  </a:lnTo>
                  <a:lnTo>
                    <a:pt x="812800" y="946890"/>
                  </a:lnTo>
                  <a:lnTo>
                    <a:pt x="812800" y="160020"/>
                  </a:lnTo>
                  <a:lnTo>
                    <a:pt x="652780" y="0"/>
                  </a:lnTo>
                  <a:close/>
                </a:path>
              </a:pathLst>
            </a:custGeom>
            <a:solidFill>
              <a:srgbClr val="0345E4"/>
            </a:solidFill>
          </p:spPr>
          <p:txBody>
            <a:bodyPr/>
            <a:lstStyle/>
            <a:p>
              <a:endParaRPr lang="vi-VN"/>
            </a:p>
          </p:txBody>
        </p:sp>
        <p:sp>
          <p:nvSpPr>
            <p:cNvPr id="25" name="TextBox 25"/>
            <p:cNvSpPr txBox="1"/>
            <p:nvPr/>
          </p:nvSpPr>
          <p:spPr>
            <a:xfrm>
              <a:off x="63500" y="-3175"/>
              <a:ext cx="685800" cy="1046585"/>
            </a:xfrm>
            <a:prstGeom prst="rect">
              <a:avLst/>
            </a:prstGeom>
          </p:spPr>
          <p:txBody>
            <a:bodyPr lIns="44470" tIns="44470" rIns="44470" bIns="44470" rtlCol="0" anchor="ctr"/>
            <a:lstStyle/>
            <a:p>
              <a:pPr algn="ctr">
                <a:lnSpc>
                  <a:spcPts val="4759"/>
                </a:lnSpc>
              </a:pPr>
              <a:r>
                <a:rPr lang="en-US" sz="3399">
                  <a:solidFill>
                    <a:srgbClr val="FFFFFF"/>
                  </a:solidFill>
                  <a:latin typeface="Garet Bold"/>
                </a:rPr>
                <a:t>03</a:t>
              </a:r>
            </a:p>
          </p:txBody>
        </p:sp>
      </p:grpSp>
      <p:grpSp>
        <p:nvGrpSpPr>
          <p:cNvPr id="26" name="Group 26"/>
          <p:cNvGrpSpPr/>
          <p:nvPr/>
        </p:nvGrpSpPr>
        <p:grpSpPr>
          <a:xfrm>
            <a:off x="16531433" y="-205896"/>
            <a:ext cx="1652841" cy="1652841"/>
            <a:chOff x="0" y="0"/>
            <a:chExt cx="812800" cy="812800"/>
          </a:xfrm>
        </p:grpSpPr>
        <p:sp>
          <p:nvSpPr>
            <p:cNvPr id="27" name="Freeform 27"/>
            <p:cNvSpPr/>
            <p:nvPr/>
          </p:nvSpPr>
          <p:spPr>
            <a:xfrm>
              <a:off x="0" y="0"/>
              <a:ext cx="812800" cy="812800"/>
            </a:xfrm>
            <a:custGeom>
              <a:avLst/>
              <a:gdLst/>
              <a:ahLst/>
              <a:cxnLst/>
              <a:rect l="l" t="t" r="r" b="b"/>
              <a:pathLst>
                <a:path w="812800" h="812800">
                  <a:moveTo>
                    <a:pt x="238884" y="0"/>
                  </a:moveTo>
                  <a:lnTo>
                    <a:pt x="573916" y="0"/>
                  </a:lnTo>
                  <a:cubicBezTo>
                    <a:pt x="705848" y="0"/>
                    <a:pt x="812800" y="106952"/>
                    <a:pt x="812800" y="238884"/>
                  </a:cubicBezTo>
                  <a:lnTo>
                    <a:pt x="812800" y="573916"/>
                  </a:lnTo>
                  <a:cubicBezTo>
                    <a:pt x="812800" y="705848"/>
                    <a:pt x="705848" y="812800"/>
                    <a:pt x="573916" y="812800"/>
                  </a:cubicBezTo>
                  <a:lnTo>
                    <a:pt x="238884" y="812800"/>
                  </a:lnTo>
                  <a:cubicBezTo>
                    <a:pt x="106952" y="812800"/>
                    <a:pt x="0" y="705848"/>
                    <a:pt x="0" y="573916"/>
                  </a:cubicBezTo>
                  <a:lnTo>
                    <a:pt x="0" y="238884"/>
                  </a:lnTo>
                  <a:cubicBezTo>
                    <a:pt x="0" y="106952"/>
                    <a:pt x="106952" y="0"/>
                    <a:pt x="238884" y="0"/>
                  </a:cubicBezTo>
                  <a:close/>
                </a:path>
              </a:pathLst>
            </a:custGeom>
            <a:solidFill>
              <a:srgbClr val="0345E4">
                <a:alpha val="29804"/>
              </a:srgbClr>
            </a:solidFill>
          </p:spPr>
          <p:txBody>
            <a:bodyPr/>
            <a:lstStyle/>
            <a:p>
              <a:endParaRPr lang="vi-VN"/>
            </a:p>
          </p:txBody>
        </p:sp>
        <p:sp>
          <p:nvSpPr>
            <p:cNvPr id="28" name="TextBox 28"/>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6334326" y="-418245"/>
            <a:ext cx="771724" cy="771724"/>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txBody>
            <a:bodyPr/>
            <a:lstStyle/>
            <a:p>
              <a:endParaRPr lang="vi-VN"/>
            </a:p>
          </p:txBody>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2919457" y="8414693"/>
            <a:ext cx="3744615" cy="3744615"/>
            <a:chOff x="0" y="0"/>
            <a:chExt cx="812800" cy="812800"/>
          </a:xfrm>
        </p:grpSpPr>
        <p:sp>
          <p:nvSpPr>
            <p:cNvPr id="33" name="Freeform 3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571500" cap="sq">
              <a:solidFill>
                <a:srgbClr val="0345E4">
                  <a:alpha val="19608"/>
                </a:srgbClr>
              </a:solidFill>
              <a:prstDash val="solid"/>
              <a:miter/>
            </a:ln>
          </p:spPr>
          <p:txBody>
            <a:bodyPr/>
            <a:lstStyle/>
            <a:p>
              <a:endParaRPr lang="vi-VN"/>
            </a:p>
          </p:txBody>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8842668" y="2537802"/>
            <a:ext cx="7351823" cy="1287146"/>
          </a:xfrm>
          <a:prstGeom prst="rect">
            <a:avLst/>
          </a:prstGeom>
        </p:spPr>
        <p:txBody>
          <a:bodyPr lIns="0" tIns="0" rIns="0" bIns="0" rtlCol="0" anchor="t">
            <a:spAutoFit/>
          </a:bodyPr>
          <a:lstStyle/>
          <a:p>
            <a:pPr algn="l">
              <a:lnSpc>
                <a:spcPts val="5179"/>
              </a:lnSpc>
            </a:pPr>
            <a:r>
              <a:rPr lang="en-US" sz="3699" dirty="0" err="1">
                <a:solidFill>
                  <a:srgbClr val="000000"/>
                </a:solidFill>
                <a:latin typeface="Open Sans Bold"/>
              </a:rPr>
              <a:t>Tổng</a:t>
            </a:r>
            <a:r>
              <a:rPr lang="en-US" sz="3699" dirty="0">
                <a:solidFill>
                  <a:srgbClr val="000000"/>
                </a:solidFill>
                <a:latin typeface="Open Sans Bold"/>
              </a:rPr>
              <a:t> </a:t>
            </a:r>
            <a:r>
              <a:rPr lang="en-US" sz="3699" dirty="0" err="1">
                <a:solidFill>
                  <a:srgbClr val="000000"/>
                </a:solidFill>
                <a:latin typeface="Open Sans Bold"/>
              </a:rPr>
              <a:t>quan</a:t>
            </a:r>
            <a:r>
              <a:rPr lang="en-US" sz="3699" dirty="0">
                <a:solidFill>
                  <a:srgbClr val="000000"/>
                </a:solidFill>
                <a:latin typeface="Open Sans Bold"/>
              </a:rPr>
              <a:t> </a:t>
            </a:r>
            <a:r>
              <a:rPr lang="en-US" sz="3699" dirty="0" err="1">
                <a:solidFill>
                  <a:srgbClr val="000000"/>
                </a:solidFill>
                <a:latin typeface="Open Sans Bold"/>
              </a:rPr>
              <a:t>về</a:t>
            </a:r>
            <a:r>
              <a:rPr lang="en-US" sz="3699" dirty="0">
                <a:solidFill>
                  <a:srgbClr val="000000"/>
                </a:solidFill>
                <a:latin typeface="Open Sans Bold"/>
              </a:rPr>
              <a:t> </a:t>
            </a:r>
            <a:r>
              <a:rPr lang="en-US" sz="3699" dirty="0" err="1">
                <a:solidFill>
                  <a:srgbClr val="000000"/>
                </a:solidFill>
                <a:latin typeface="Open Sans Bold"/>
              </a:rPr>
              <a:t>bài</a:t>
            </a:r>
            <a:r>
              <a:rPr lang="en-US" sz="3699" dirty="0">
                <a:solidFill>
                  <a:srgbClr val="000000"/>
                </a:solidFill>
                <a:latin typeface="Open Sans Bold"/>
              </a:rPr>
              <a:t> </a:t>
            </a:r>
            <a:r>
              <a:rPr lang="en-US" sz="3699" dirty="0" err="1">
                <a:solidFill>
                  <a:srgbClr val="000000"/>
                </a:solidFill>
                <a:latin typeface="Open Sans Bold"/>
              </a:rPr>
              <a:t>toán</a:t>
            </a:r>
            <a:r>
              <a:rPr lang="en-US" sz="3699" dirty="0">
                <a:solidFill>
                  <a:srgbClr val="000000"/>
                </a:solidFill>
                <a:latin typeface="Open Sans Bold"/>
              </a:rPr>
              <a:t> </a:t>
            </a:r>
            <a:r>
              <a:rPr lang="en-US" sz="3699" dirty="0" err="1">
                <a:solidFill>
                  <a:srgbClr val="000000"/>
                </a:solidFill>
                <a:latin typeface="Open Sans Bold"/>
              </a:rPr>
              <a:t>phát</a:t>
            </a:r>
            <a:r>
              <a:rPr lang="en-US" sz="3699" dirty="0">
                <a:solidFill>
                  <a:srgbClr val="000000"/>
                </a:solidFill>
                <a:latin typeface="Open Sans Bold"/>
              </a:rPr>
              <a:t> </a:t>
            </a:r>
            <a:r>
              <a:rPr lang="en-US" sz="3699" dirty="0" err="1">
                <a:solidFill>
                  <a:srgbClr val="000000"/>
                </a:solidFill>
                <a:latin typeface="Open Sans Bold"/>
              </a:rPr>
              <a:t>hiện</a:t>
            </a:r>
            <a:r>
              <a:rPr lang="en-US" sz="3699" dirty="0">
                <a:solidFill>
                  <a:srgbClr val="000000"/>
                </a:solidFill>
                <a:latin typeface="Open Sans Bold"/>
              </a:rPr>
              <a:t> </a:t>
            </a:r>
            <a:r>
              <a:rPr lang="en-US" sz="3699" dirty="0" err="1">
                <a:solidFill>
                  <a:srgbClr val="000000"/>
                </a:solidFill>
                <a:latin typeface="Open Sans Bold"/>
              </a:rPr>
              <a:t>giao</a:t>
            </a:r>
            <a:r>
              <a:rPr lang="en-US" sz="3699" dirty="0">
                <a:solidFill>
                  <a:srgbClr val="000000"/>
                </a:solidFill>
                <a:latin typeface="Open Sans Bold"/>
              </a:rPr>
              <a:t> </a:t>
            </a:r>
            <a:r>
              <a:rPr lang="en-US" sz="3699" dirty="0" err="1">
                <a:solidFill>
                  <a:srgbClr val="000000"/>
                </a:solidFill>
                <a:latin typeface="Open Sans Bold"/>
              </a:rPr>
              <a:t>dịch</a:t>
            </a:r>
            <a:r>
              <a:rPr lang="en-US" sz="3699" dirty="0">
                <a:solidFill>
                  <a:srgbClr val="000000"/>
                </a:solidFill>
                <a:latin typeface="Open Sans Bold"/>
              </a:rPr>
              <a:t> </a:t>
            </a:r>
            <a:r>
              <a:rPr lang="en-US" sz="3699" dirty="0" err="1">
                <a:solidFill>
                  <a:srgbClr val="000000"/>
                </a:solidFill>
                <a:latin typeface="Open Sans Bold"/>
              </a:rPr>
              <a:t>rửa</a:t>
            </a:r>
            <a:r>
              <a:rPr lang="en-US" sz="3699" dirty="0">
                <a:solidFill>
                  <a:srgbClr val="000000"/>
                </a:solidFill>
                <a:latin typeface="Open Sans Bold"/>
              </a:rPr>
              <a:t> </a:t>
            </a:r>
            <a:r>
              <a:rPr lang="en-US" sz="3699" dirty="0" err="1">
                <a:solidFill>
                  <a:srgbClr val="000000"/>
                </a:solidFill>
                <a:latin typeface="Open Sans Bold"/>
              </a:rPr>
              <a:t>tiền</a:t>
            </a:r>
            <a:endParaRPr lang="en-US" sz="3699" dirty="0">
              <a:solidFill>
                <a:srgbClr val="000000"/>
              </a:solidFill>
              <a:latin typeface="Open Sans Bold"/>
            </a:endParaRPr>
          </a:p>
        </p:txBody>
      </p:sp>
      <p:sp>
        <p:nvSpPr>
          <p:cNvPr id="36" name="TextBox 36"/>
          <p:cNvSpPr txBox="1"/>
          <p:nvPr/>
        </p:nvSpPr>
        <p:spPr>
          <a:xfrm>
            <a:off x="8842668" y="4667124"/>
            <a:ext cx="7351823" cy="1287146"/>
          </a:xfrm>
          <a:prstGeom prst="rect">
            <a:avLst/>
          </a:prstGeom>
        </p:spPr>
        <p:txBody>
          <a:bodyPr lIns="0" tIns="0" rIns="0" bIns="0" rtlCol="0" anchor="t">
            <a:spAutoFit/>
          </a:bodyPr>
          <a:lstStyle/>
          <a:p>
            <a:pPr algn="l">
              <a:lnSpc>
                <a:spcPts val="5179"/>
              </a:lnSpc>
            </a:pPr>
            <a:r>
              <a:rPr lang="en-US" sz="3699">
                <a:solidFill>
                  <a:srgbClr val="000000"/>
                </a:solidFill>
                <a:latin typeface="Open Sans Bold"/>
              </a:rPr>
              <a:t>Tổng quan phương pháp nghiên cứu</a:t>
            </a:r>
          </a:p>
        </p:txBody>
      </p:sp>
      <p:sp>
        <p:nvSpPr>
          <p:cNvPr id="37" name="TextBox 37"/>
          <p:cNvSpPr txBox="1"/>
          <p:nvPr/>
        </p:nvSpPr>
        <p:spPr>
          <a:xfrm>
            <a:off x="8842668" y="6620858"/>
            <a:ext cx="7351823" cy="1944371"/>
          </a:xfrm>
          <a:prstGeom prst="rect">
            <a:avLst/>
          </a:prstGeom>
        </p:spPr>
        <p:txBody>
          <a:bodyPr lIns="0" tIns="0" rIns="0" bIns="0" rtlCol="0" anchor="t">
            <a:spAutoFit/>
          </a:bodyPr>
          <a:lstStyle/>
          <a:p>
            <a:pPr algn="l">
              <a:lnSpc>
                <a:spcPts val="5179"/>
              </a:lnSpc>
            </a:pPr>
            <a:r>
              <a:rPr lang="en-US" sz="3699">
                <a:solidFill>
                  <a:srgbClr val="000000"/>
                </a:solidFill>
                <a:latin typeface="Open Sans Bold"/>
              </a:rPr>
              <a:t>Thực nghiệm ứng dụng học máy trong phát hiện giao dịch rửa tiền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466113" cy="1777388"/>
            <a:chOff x="0" y="0"/>
            <a:chExt cx="4863503" cy="468119"/>
          </a:xfrm>
        </p:grpSpPr>
        <p:sp>
          <p:nvSpPr>
            <p:cNvPr id="3" name="Freeform 3"/>
            <p:cNvSpPr/>
            <p:nvPr/>
          </p:nvSpPr>
          <p:spPr>
            <a:xfrm>
              <a:off x="0" y="0"/>
              <a:ext cx="4863503" cy="468119"/>
            </a:xfrm>
            <a:custGeom>
              <a:avLst/>
              <a:gdLst/>
              <a:ahLst/>
              <a:cxnLst/>
              <a:rect l="l" t="t" r="r" b="b"/>
              <a:pathLst>
                <a:path w="4863503" h="468119">
                  <a:moveTo>
                    <a:pt x="0" y="0"/>
                  </a:moveTo>
                  <a:lnTo>
                    <a:pt x="4863503" y="0"/>
                  </a:lnTo>
                  <a:lnTo>
                    <a:pt x="4863503" y="468119"/>
                  </a:lnTo>
                  <a:lnTo>
                    <a:pt x="0" y="468119"/>
                  </a:lnTo>
                  <a:close/>
                </a:path>
              </a:pathLst>
            </a:custGeom>
            <a:solidFill>
              <a:srgbClr val="0345E4"/>
            </a:solidFill>
          </p:spPr>
          <p:txBody>
            <a:bodyPr/>
            <a:lstStyle/>
            <a:p>
              <a:endParaRPr lang="vi-VN"/>
            </a:p>
          </p:txBody>
        </p:sp>
        <p:sp>
          <p:nvSpPr>
            <p:cNvPr id="4" name="TextBox 4"/>
            <p:cNvSpPr txBox="1"/>
            <p:nvPr/>
          </p:nvSpPr>
          <p:spPr>
            <a:xfrm>
              <a:off x="0" y="-38100"/>
              <a:ext cx="4863503" cy="506219"/>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4486486" y="554037"/>
            <a:ext cx="9315027" cy="854076"/>
          </a:xfrm>
          <a:prstGeom prst="rect">
            <a:avLst/>
          </a:prstGeom>
        </p:spPr>
        <p:txBody>
          <a:bodyPr lIns="0" tIns="0" rIns="0" bIns="0" rtlCol="0" anchor="t">
            <a:spAutoFit/>
          </a:bodyPr>
          <a:lstStyle/>
          <a:p>
            <a:pPr algn="l">
              <a:lnSpc>
                <a:spcPts val="6999"/>
              </a:lnSpc>
            </a:pPr>
            <a:r>
              <a:rPr lang="en-US" sz="4999" spc="99">
                <a:solidFill>
                  <a:srgbClr val="FFFFFF"/>
                </a:solidFill>
                <a:latin typeface="Inter Bold"/>
              </a:rPr>
              <a:t>TÍNH CẤP THIẾT CỦA ĐỀ TÀI</a:t>
            </a:r>
          </a:p>
        </p:txBody>
      </p:sp>
      <p:grpSp>
        <p:nvGrpSpPr>
          <p:cNvPr id="53" name="Group 52">
            <a:extLst>
              <a:ext uri="{FF2B5EF4-FFF2-40B4-BE49-F238E27FC236}">
                <a16:creationId xmlns:a16="http://schemas.microsoft.com/office/drawing/2014/main" id="{5BB1E7E4-08F7-BBFE-5363-4CD12BC4B0C1}"/>
              </a:ext>
            </a:extLst>
          </p:cNvPr>
          <p:cNvGrpSpPr/>
          <p:nvPr/>
        </p:nvGrpSpPr>
        <p:grpSpPr>
          <a:xfrm>
            <a:off x="753951" y="2082188"/>
            <a:ext cx="5421286" cy="7671267"/>
            <a:chOff x="753951" y="2082188"/>
            <a:chExt cx="5421286" cy="7671267"/>
          </a:xfrm>
        </p:grpSpPr>
        <p:grpSp>
          <p:nvGrpSpPr>
            <p:cNvPr id="7" name="Group 7"/>
            <p:cNvGrpSpPr/>
            <p:nvPr/>
          </p:nvGrpSpPr>
          <p:grpSpPr>
            <a:xfrm>
              <a:off x="753951" y="6954065"/>
              <a:ext cx="5421286" cy="2799390"/>
              <a:chOff x="0" y="0"/>
              <a:chExt cx="1427828" cy="737288"/>
            </a:xfrm>
          </p:grpSpPr>
          <p:sp>
            <p:nvSpPr>
              <p:cNvPr id="8" name="Freeform 8"/>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0345E4"/>
              </a:solidFill>
            </p:spPr>
            <p:txBody>
              <a:bodyPr/>
              <a:lstStyle/>
              <a:p>
                <a:endParaRPr lang="vi-VN"/>
              </a:p>
            </p:txBody>
          </p:sp>
          <p:sp>
            <p:nvSpPr>
              <p:cNvPr id="9" name="TextBox 9"/>
              <p:cNvSpPr txBox="1"/>
              <p:nvPr/>
            </p:nvSpPr>
            <p:spPr>
              <a:xfrm>
                <a:off x="0" y="-38100"/>
                <a:ext cx="1427828" cy="775388"/>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919853" y="3187935"/>
              <a:ext cx="5089483" cy="6417970"/>
              <a:chOff x="0" y="0"/>
              <a:chExt cx="812800" cy="1024962"/>
            </a:xfrm>
          </p:grpSpPr>
          <p:sp>
            <p:nvSpPr>
              <p:cNvPr id="11" name="Freeform 11"/>
              <p:cNvSpPr/>
              <p:nvPr/>
            </p:nvSpPr>
            <p:spPr>
              <a:xfrm>
                <a:off x="0" y="0"/>
                <a:ext cx="812800" cy="1024962"/>
              </a:xfrm>
              <a:custGeom>
                <a:avLst/>
                <a:gdLst/>
                <a:ahLst/>
                <a:cxnLst/>
                <a:rect l="l" t="t" r="r" b="b"/>
                <a:pathLst>
                  <a:path w="812800" h="1024962">
                    <a:moveTo>
                      <a:pt x="0" y="0"/>
                    </a:moveTo>
                    <a:lnTo>
                      <a:pt x="812800" y="0"/>
                    </a:lnTo>
                    <a:lnTo>
                      <a:pt x="812800" y="1024962"/>
                    </a:lnTo>
                    <a:lnTo>
                      <a:pt x="0" y="1024962"/>
                    </a:lnTo>
                    <a:close/>
                  </a:path>
                </a:pathLst>
              </a:custGeom>
              <a:solidFill>
                <a:srgbClr val="E8ECEC"/>
              </a:solidFill>
            </p:spPr>
            <p:txBody>
              <a:bodyPr/>
              <a:lstStyle/>
              <a:p>
                <a:endParaRPr lang="vi-VN"/>
              </a:p>
            </p:txBody>
          </p:sp>
          <p:sp>
            <p:nvSpPr>
              <p:cNvPr id="12" name="TextBox 12"/>
              <p:cNvSpPr txBox="1"/>
              <p:nvPr/>
            </p:nvSpPr>
            <p:spPr>
              <a:xfrm>
                <a:off x="0" y="-38100"/>
                <a:ext cx="812800" cy="1063062"/>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951641" y="3187935"/>
              <a:ext cx="5063561" cy="6565520"/>
            </a:xfrm>
            <a:custGeom>
              <a:avLst/>
              <a:gdLst/>
              <a:ahLst/>
              <a:cxnLst/>
              <a:rect l="l" t="t" r="r" b="b"/>
              <a:pathLst>
                <a:path w="6751414" h="8754026">
                  <a:moveTo>
                    <a:pt x="0" y="0"/>
                  </a:moveTo>
                  <a:lnTo>
                    <a:pt x="6751413" y="0"/>
                  </a:lnTo>
                  <a:lnTo>
                    <a:pt x="6751413" y="8754025"/>
                  </a:lnTo>
                  <a:lnTo>
                    <a:pt x="0" y="8754025"/>
                  </a:lnTo>
                  <a:lnTo>
                    <a:pt x="0" y="0"/>
                  </a:lnTo>
                  <a:close/>
                </a:path>
              </a:pathLst>
            </a:custGeom>
            <a:blipFill>
              <a:blip r:embed="rId3">
                <a:alphaModFix amt="14000"/>
              </a:blip>
              <a:stretch>
                <a:fillRect l="-64173" r="-30441"/>
              </a:stretch>
            </a:blipFill>
          </p:spPr>
          <p:txBody>
            <a:bodyPr/>
            <a:lstStyle/>
            <a:p>
              <a:endParaRPr lang="vi-VN"/>
            </a:p>
          </p:txBody>
        </p:sp>
        <p:grpSp>
          <p:nvGrpSpPr>
            <p:cNvPr id="14" name="Group 14"/>
            <p:cNvGrpSpPr/>
            <p:nvPr/>
          </p:nvGrpSpPr>
          <p:grpSpPr>
            <a:xfrm>
              <a:off x="2358848" y="2082188"/>
              <a:ext cx="2211494" cy="221149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txBody>
              <a:bodyPr/>
              <a:lstStyle/>
              <a:p>
                <a:endParaRPr lang="vi-VN"/>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1398755" y="5317930"/>
              <a:ext cx="4112433" cy="2701830"/>
            </a:xfrm>
            <a:prstGeom prst="rect">
              <a:avLst/>
            </a:prstGeom>
          </p:spPr>
          <p:txBody>
            <a:bodyPr lIns="0" tIns="0" rIns="0" bIns="0" rtlCol="0" anchor="t">
              <a:spAutoFit/>
            </a:bodyPr>
            <a:lstStyle/>
            <a:p>
              <a:pPr algn="just">
                <a:lnSpc>
                  <a:spcPts val="4339"/>
                </a:lnSpc>
              </a:pPr>
              <a:r>
                <a:rPr lang="en-US" sz="2500" dirty="0" err="1">
                  <a:solidFill>
                    <a:srgbClr val="201D1E"/>
                  </a:solidFill>
                  <a:latin typeface="Public Sans Bold" panose="020B0604020202020204" charset="0"/>
                </a:rPr>
                <a:t>Rửa</a:t>
              </a:r>
              <a:r>
                <a:rPr lang="en-US" sz="2500" dirty="0">
                  <a:solidFill>
                    <a:srgbClr val="201D1E"/>
                  </a:solidFill>
                  <a:latin typeface="Public Sans Bold" panose="020B0604020202020204" charset="0"/>
                </a:rPr>
                <a:t> </a:t>
              </a:r>
              <a:r>
                <a:rPr lang="en-US" sz="2500" dirty="0" err="1">
                  <a:solidFill>
                    <a:srgbClr val="201D1E"/>
                  </a:solidFill>
                  <a:latin typeface="Public Sans Bold" panose="020B0604020202020204" charset="0"/>
                </a:rPr>
                <a:t>tiền</a:t>
              </a:r>
              <a:r>
                <a:rPr lang="en-US" sz="2500" dirty="0">
                  <a:solidFill>
                    <a:srgbClr val="201D1E"/>
                  </a:solidFill>
                  <a:latin typeface="Public Sans Bold" panose="020B0604020202020204" charset="0"/>
                </a:rPr>
                <a:t> </a:t>
              </a:r>
              <a:r>
                <a:rPr lang="en-US" sz="2500" dirty="0" err="1">
                  <a:solidFill>
                    <a:srgbClr val="201D1E"/>
                  </a:solidFill>
                  <a:latin typeface="Public Sans Bold" panose="020B0604020202020204" charset="0"/>
                </a:rPr>
                <a:t>là</a:t>
              </a:r>
              <a:r>
                <a:rPr lang="en-US" sz="2500" dirty="0">
                  <a:solidFill>
                    <a:srgbClr val="201D1E"/>
                  </a:solidFill>
                  <a:latin typeface="Public Sans Bold" panose="020B0604020202020204" charset="0"/>
                </a:rPr>
                <a:t> </a:t>
              </a:r>
              <a:r>
                <a:rPr lang="en-US" sz="2500" dirty="0" err="1">
                  <a:solidFill>
                    <a:srgbClr val="201D1E"/>
                  </a:solidFill>
                  <a:latin typeface="Public Sans Bold" panose="020B0604020202020204" charset="0"/>
                </a:rPr>
                <a:t>hoạt</a:t>
              </a:r>
              <a:r>
                <a:rPr lang="en-US" sz="2500" dirty="0">
                  <a:solidFill>
                    <a:srgbClr val="201D1E"/>
                  </a:solidFill>
                  <a:latin typeface="Public Sans Bold" panose="020B0604020202020204" charset="0"/>
                </a:rPr>
                <a:t> </a:t>
              </a:r>
              <a:r>
                <a:rPr lang="en-US" sz="2500" dirty="0" err="1">
                  <a:solidFill>
                    <a:srgbClr val="201D1E"/>
                  </a:solidFill>
                  <a:latin typeface="Public Sans Bold" panose="020B0604020202020204" charset="0"/>
                </a:rPr>
                <a:t>động</a:t>
              </a:r>
              <a:r>
                <a:rPr lang="en-US" sz="2500" dirty="0">
                  <a:solidFill>
                    <a:srgbClr val="201D1E"/>
                  </a:solidFill>
                  <a:latin typeface="Public Sans Bold" panose="020B0604020202020204" charset="0"/>
                </a:rPr>
                <a:t> </a:t>
              </a:r>
              <a:r>
                <a:rPr lang="en-US" sz="2500" dirty="0" err="1">
                  <a:solidFill>
                    <a:srgbClr val="201D1E"/>
                  </a:solidFill>
                  <a:latin typeface="Public Sans Bold" panose="020B0604020202020204" charset="0"/>
                </a:rPr>
                <a:t>được</a:t>
              </a:r>
              <a:r>
                <a:rPr lang="en-US" sz="2500" dirty="0">
                  <a:solidFill>
                    <a:srgbClr val="201D1E"/>
                  </a:solidFill>
                  <a:latin typeface="Public Sans Bold" panose="020B0604020202020204" charset="0"/>
                </a:rPr>
                <a:t> </a:t>
              </a:r>
              <a:r>
                <a:rPr lang="en-US" sz="2500" dirty="0" err="1">
                  <a:solidFill>
                    <a:srgbClr val="201D1E"/>
                  </a:solidFill>
                  <a:latin typeface="Public Sans Bold" panose="020B0604020202020204" charset="0"/>
                </a:rPr>
                <a:t>quan</a:t>
              </a:r>
              <a:r>
                <a:rPr lang="en-US" sz="2500" dirty="0">
                  <a:solidFill>
                    <a:srgbClr val="201D1E"/>
                  </a:solidFill>
                  <a:latin typeface="Public Sans Bold" panose="020B0604020202020204" charset="0"/>
                </a:rPr>
                <a:t> </a:t>
              </a:r>
              <a:r>
                <a:rPr lang="en-US" sz="2500" dirty="0" err="1">
                  <a:solidFill>
                    <a:srgbClr val="201D1E"/>
                  </a:solidFill>
                  <a:latin typeface="Public Sans Bold" panose="020B0604020202020204" charset="0"/>
                </a:rPr>
                <a:t>tâm</a:t>
              </a:r>
              <a:r>
                <a:rPr lang="en-US" sz="2500" dirty="0">
                  <a:solidFill>
                    <a:srgbClr val="201D1E"/>
                  </a:solidFill>
                  <a:latin typeface="Public Sans Bold" panose="020B0604020202020204" charset="0"/>
                </a:rPr>
                <a:t> </a:t>
              </a:r>
              <a:r>
                <a:rPr lang="en-US" sz="2500" dirty="0" err="1">
                  <a:solidFill>
                    <a:srgbClr val="201D1E"/>
                  </a:solidFill>
                  <a:latin typeface="Public Sans Bold" panose="020B0604020202020204" charset="0"/>
                </a:rPr>
                <a:t>và</a:t>
              </a:r>
              <a:r>
                <a:rPr lang="en-US" sz="2500" dirty="0">
                  <a:solidFill>
                    <a:srgbClr val="201D1E"/>
                  </a:solidFill>
                  <a:latin typeface="Public Sans Bold" panose="020B0604020202020204" charset="0"/>
                </a:rPr>
                <a:t> </a:t>
              </a:r>
              <a:r>
                <a:rPr lang="en-US" sz="2500" dirty="0" err="1">
                  <a:solidFill>
                    <a:srgbClr val="201D1E"/>
                  </a:solidFill>
                  <a:latin typeface="Public Sans Bold" panose="020B0604020202020204" charset="0"/>
                </a:rPr>
                <a:t>đang</a:t>
              </a:r>
              <a:r>
                <a:rPr lang="en-US" sz="2500" dirty="0">
                  <a:solidFill>
                    <a:srgbClr val="201D1E"/>
                  </a:solidFill>
                  <a:latin typeface="Public Sans Bold" panose="020B0604020202020204" charset="0"/>
                </a:rPr>
                <a:t> </a:t>
              </a:r>
              <a:r>
                <a:rPr lang="en-US" sz="2500" dirty="0" err="1">
                  <a:solidFill>
                    <a:srgbClr val="201D1E"/>
                  </a:solidFill>
                  <a:latin typeface="Public Sans Bold" panose="020B0604020202020204" charset="0"/>
                </a:rPr>
                <a:t>trở</a:t>
              </a:r>
              <a:r>
                <a:rPr lang="en-US" sz="2500" dirty="0">
                  <a:solidFill>
                    <a:srgbClr val="201D1E"/>
                  </a:solidFill>
                  <a:latin typeface="Public Sans Bold" panose="020B0604020202020204" charset="0"/>
                </a:rPr>
                <a:t> </a:t>
              </a:r>
              <a:r>
                <a:rPr lang="en-US" sz="2500" dirty="0" err="1">
                  <a:solidFill>
                    <a:srgbClr val="201D1E"/>
                  </a:solidFill>
                  <a:latin typeface="Public Sans Bold" panose="020B0604020202020204" charset="0"/>
                </a:rPr>
                <a:t>thành</a:t>
              </a:r>
              <a:r>
                <a:rPr lang="en-US" sz="2500" dirty="0">
                  <a:solidFill>
                    <a:srgbClr val="201D1E"/>
                  </a:solidFill>
                  <a:latin typeface="Public Sans Bold" panose="020B0604020202020204" charset="0"/>
                </a:rPr>
                <a:t> </a:t>
              </a:r>
              <a:r>
                <a:rPr lang="en-US" sz="2500" dirty="0" err="1">
                  <a:solidFill>
                    <a:srgbClr val="201D1E"/>
                  </a:solidFill>
                  <a:latin typeface="Public Sans Bold" panose="020B0604020202020204" charset="0"/>
                </a:rPr>
                <a:t>mối</a:t>
              </a:r>
              <a:r>
                <a:rPr lang="en-US" sz="2500" dirty="0">
                  <a:solidFill>
                    <a:srgbClr val="201D1E"/>
                  </a:solidFill>
                  <a:latin typeface="Public Sans Bold" panose="020B0604020202020204" charset="0"/>
                </a:rPr>
                <a:t> </a:t>
              </a:r>
              <a:r>
                <a:rPr lang="en-US" sz="2500" dirty="0" err="1">
                  <a:solidFill>
                    <a:srgbClr val="201D1E"/>
                  </a:solidFill>
                  <a:latin typeface="Public Sans Bold" panose="020B0604020202020204" charset="0"/>
                </a:rPr>
                <a:t>đe</a:t>
              </a:r>
              <a:r>
                <a:rPr lang="en-US" sz="2500" dirty="0">
                  <a:solidFill>
                    <a:srgbClr val="201D1E"/>
                  </a:solidFill>
                  <a:latin typeface="Public Sans Bold" panose="020B0604020202020204" charset="0"/>
                </a:rPr>
                <a:t> </a:t>
              </a:r>
              <a:r>
                <a:rPr lang="en-US" sz="2500" dirty="0" err="1">
                  <a:solidFill>
                    <a:srgbClr val="201D1E"/>
                  </a:solidFill>
                  <a:latin typeface="Public Sans Bold" panose="020B0604020202020204" charset="0"/>
                </a:rPr>
                <a:t>dọa</a:t>
              </a:r>
              <a:r>
                <a:rPr lang="en-US" sz="2500" dirty="0">
                  <a:solidFill>
                    <a:srgbClr val="201D1E"/>
                  </a:solidFill>
                  <a:latin typeface="Public Sans Bold" panose="020B0604020202020204" charset="0"/>
                </a:rPr>
                <a:t> </a:t>
              </a:r>
              <a:r>
                <a:rPr lang="en-US" sz="2500" dirty="0" err="1">
                  <a:solidFill>
                    <a:srgbClr val="201D1E"/>
                  </a:solidFill>
                  <a:latin typeface="Public Sans Bold" panose="020B0604020202020204" charset="0"/>
                </a:rPr>
                <a:t>lớn</a:t>
              </a:r>
              <a:r>
                <a:rPr lang="en-US" sz="2500" dirty="0">
                  <a:solidFill>
                    <a:srgbClr val="201D1E"/>
                  </a:solidFill>
                  <a:latin typeface="Public Sans Bold" panose="020B0604020202020204" charset="0"/>
                </a:rPr>
                <a:t> </a:t>
              </a:r>
              <a:r>
                <a:rPr lang="en-US" sz="2500" dirty="0" err="1">
                  <a:solidFill>
                    <a:srgbClr val="201D1E"/>
                  </a:solidFill>
                  <a:latin typeface="Public Sans Bold" panose="020B0604020202020204" charset="0"/>
                </a:rPr>
                <a:t>trên</a:t>
              </a:r>
              <a:r>
                <a:rPr lang="en-US" sz="2500" dirty="0">
                  <a:solidFill>
                    <a:srgbClr val="201D1E"/>
                  </a:solidFill>
                  <a:latin typeface="Public Sans Bold" panose="020B0604020202020204" charset="0"/>
                </a:rPr>
                <a:t> </a:t>
              </a:r>
              <a:r>
                <a:rPr lang="en-US" sz="2500" dirty="0" err="1">
                  <a:solidFill>
                    <a:srgbClr val="201D1E"/>
                  </a:solidFill>
                  <a:latin typeface="Public Sans Bold" panose="020B0604020202020204" charset="0"/>
                </a:rPr>
                <a:t>toàn</a:t>
              </a:r>
              <a:r>
                <a:rPr lang="en-US" sz="2500" dirty="0">
                  <a:solidFill>
                    <a:srgbClr val="201D1E"/>
                  </a:solidFill>
                  <a:latin typeface="Public Sans Bold" panose="020B0604020202020204" charset="0"/>
                </a:rPr>
                <a:t> </a:t>
              </a:r>
              <a:r>
                <a:rPr lang="en-US" sz="2500" dirty="0" err="1">
                  <a:solidFill>
                    <a:srgbClr val="201D1E"/>
                  </a:solidFill>
                  <a:latin typeface="Public Sans Bold" panose="020B0604020202020204" charset="0"/>
                </a:rPr>
                <a:t>thế</a:t>
              </a:r>
              <a:r>
                <a:rPr lang="en-US" sz="2500" dirty="0">
                  <a:solidFill>
                    <a:srgbClr val="201D1E"/>
                  </a:solidFill>
                  <a:latin typeface="Public Sans Bold" panose="020B0604020202020204" charset="0"/>
                </a:rPr>
                <a:t> </a:t>
              </a:r>
              <a:r>
                <a:rPr lang="en-US" sz="2500" dirty="0" err="1">
                  <a:solidFill>
                    <a:srgbClr val="201D1E"/>
                  </a:solidFill>
                  <a:latin typeface="Public Sans Bold" panose="020B0604020202020204" charset="0"/>
                </a:rPr>
                <a:t>giới</a:t>
              </a:r>
              <a:endParaRPr lang="en-US" sz="2500" dirty="0">
                <a:solidFill>
                  <a:srgbClr val="201D1E"/>
                </a:solidFill>
                <a:latin typeface="Public Sans Bold" panose="020B0604020202020204" charset="0"/>
              </a:endParaRPr>
            </a:p>
            <a:p>
              <a:pPr marL="0" lvl="0" indent="0" algn="just">
                <a:lnSpc>
                  <a:spcPts val="4339"/>
                </a:lnSpc>
              </a:pPr>
              <a:endParaRPr lang="en-US" sz="2500" dirty="0">
                <a:solidFill>
                  <a:srgbClr val="201D1E"/>
                </a:solidFill>
                <a:latin typeface="Public Sans Bold" panose="020B0604020202020204" charset="0"/>
              </a:endParaRPr>
            </a:p>
          </p:txBody>
        </p:sp>
        <p:sp>
          <p:nvSpPr>
            <p:cNvPr id="18" name="Freeform 18"/>
            <p:cNvSpPr/>
            <p:nvPr/>
          </p:nvSpPr>
          <p:spPr>
            <a:xfrm>
              <a:off x="2932780" y="2562271"/>
              <a:ext cx="1063628" cy="1251328"/>
            </a:xfrm>
            <a:custGeom>
              <a:avLst/>
              <a:gdLst/>
              <a:ahLst/>
              <a:cxnLst/>
              <a:rect l="l" t="t" r="r" b="b"/>
              <a:pathLst>
                <a:path w="1418171" h="1668437">
                  <a:moveTo>
                    <a:pt x="0" y="0"/>
                  </a:moveTo>
                  <a:lnTo>
                    <a:pt x="1418171" y="0"/>
                  </a:lnTo>
                  <a:lnTo>
                    <a:pt x="1418171" y="1668436"/>
                  </a:lnTo>
                  <a:lnTo>
                    <a:pt x="0" y="166843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vi-VN"/>
            </a:p>
          </p:txBody>
        </p:sp>
        <p:sp>
          <p:nvSpPr>
            <p:cNvPr id="19" name="TextBox 19"/>
            <p:cNvSpPr txBox="1"/>
            <p:nvPr/>
          </p:nvSpPr>
          <p:spPr>
            <a:xfrm>
              <a:off x="1178244" y="4499345"/>
              <a:ext cx="4572701" cy="419154"/>
            </a:xfrm>
            <a:prstGeom prst="rect">
              <a:avLst/>
            </a:prstGeom>
          </p:spPr>
          <p:txBody>
            <a:bodyPr lIns="0" tIns="0" rIns="0" bIns="0" rtlCol="0" anchor="t">
              <a:spAutoFit/>
            </a:bodyPr>
            <a:lstStyle/>
            <a:p>
              <a:pPr algn="ctr">
                <a:lnSpc>
                  <a:spcPts val="3499"/>
                </a:lnSpc>
              </a:pPr>
              <a:r>
                <a:rPr lang="en-US" sz="2800" dirty="0" err="1">
                  <a:solidFill>
                    <a:srgbClr val="0345E4"/>
                  </a:solidFill>
                  <a:latin typeface="Public Sans Bold" panose="020B0604020202020204" charset="0"/>
                </a:rPr>
                <a:t>Rửa</a:t>
              </a:r>
              <a:r>
                <a:rPr lang="en-US" sz="2800" dirty="0">
                  <a:solidFill>
                    <a:srgbClr val="0345E4"/>
                  </a:solidFill>
                  <a:latin typeface="Public Sans Bold" panose="020B0604020202020204" charset="0"/>
                </a:rPr>
                <a:t> </a:t>
              </a:r>
              <a:r>
                <a:rPr lang="en-US" sz="2800" dirty="0" err="1">
                  <a:solidFill>
                    <a:srgbClr val="0345E4"/>
                  </a:solidFill>
                  <a:latin typeface="Public Sans Bold" panose="020B0604020202020204" charset="0"/>
                </a:rPr>
                <a:t>tiền</a:t>
              </a:r>
              <a:r>
                <a:rPr lang="en-US" sz="2800" dirty="0">
                  <a:solidFill>
                    <a:srgbClr val="0345E4"/>
                  </a:solidFill>
                  <a:latin typeface="Public Sans Bold" panose="020B0604020202020204" charset="0"/>
                </a:rPr>
                <a:t> </a:t>
              </a:r>
              <a:r>
                <a:rPr lang="en-US" sz="2800" dirty="0" err="1">
                  <a:solidFill>
                    <a:srgbClr val="0345E4"/>
                  </a:solidFill>
                  <a:latin typeface="Public Sans Bold" panose="020B0604020202020204" charset="0"/>
                </a:rPr>
                <a:t>là</a:t>
              </a:r>
              <a:r>
                <a:rPr lang="en-US" sz="2800" dirty="0">
                  <a:solidFill>
                    <a:srgbClr val="0345E4"/>
                  </a:solidFill>
                  <a:latin typeface="Public Sans Bold" panose="020B0604020202020204" charset="0"/>
                </a:rPr>
                <a:t> </a:t>
              </a:r>
              <a:r>
                <a:rPr lang="en-US" sz="2800" dirty="0" err="1">
                  <a:solidFill>
                    <a:srgbClr val="0345E4"/>
                  </a:solidFill>
                  <a:latin typeface="Public Sans Bold" panose="020B0604020202020204" charset="0"/>
                </a:rPr>
                <a:t>vấn</a:t>
              </a:r>
              <a:r>
                <a:rPr lang="en-US" sz="2800" dirty="0">
                  <a:solidFill>
                    <a:srgbClr val="0345E4"/>
                  </a:solidFill>
                  <a:latin typeface="Public Sans Bold" panose="020B0604020202020204" charset="0"/>
                </a:rPr>
                <a:t> </a:t>
              </a:r>
              <a:r>
                <a:rPr lang="en-US" sz="2800" dirty="0" err="1">
                  <a:solidFill>
                    <a:srgbClr val="0345E4"/>
                  </a:solidFill>
                  <a:latin typeface="Public Sans Bold" panose="020B0604020202020204" charset="0"/>
                </a:rPr>
                <a:t>đề</a:t>
              </a:r>
              <a:r>
                <a:rPr lang="en-US" sz="2800" dirty="0">
                  <a:solidFill>
                    <a:srgbClr val="0345E4"/>
                  </a:solidFill>
                  <a:latin typeface="Public Sans Bold" panose="020B0604020202020204" charset="0"/>
                </a:rPr>
                <a:t> </a:t>
              </a:r>
              <a:r>
                <a:rPr lang="en-US" sz="2800" dirty="0" err="1">
                  <a:solidFill>
                    <a:srgbClr val="0345E4"/>
                  </a:solidFill>
                  <a:latin typeface="Public Sans Bold" panose="020B0604020202020204" charset="0"/>
                </a:rPr>
                <a:t>toàn</a:t>
              </a:r>
              <a:r>
                <a:rPr lang="en-US" sz="2800" dirty="0">
                  <a:solidFill>
                    <a:srgbClr val="0345E4"/>
                  </a:solidFill>
                  <a:latin typeface="Public Sans Bold" panose="020B0604020202020204" charset="0"/>
                </a:rPr>
                <a:t> </a:t>
              </a:r>
              <a:r>
                <a:rPr lang="en-US" sz="2800" dirty="0" err="1">
                  <a:solidFill>
                    <a:srgbClr val="0345E4"/>
                  </a:solidFill>
                  <a:latin typeface="Public Sans Bold" panose="020B0604020202020204" charset="0"/>
                </a:rPr>
                <a:t>cầu</a:t>
              </a:r>
              <a:endParaRPr lang="en-US" sz="2800" dirty="0">
                <a:solidFill>
                  <a:srgbClr val="0345E4"/>
                </a:solidFill>
                <a:latin typeface="Public Sans Bold" panose="020B0604020202020204" charset="0"/>
              </a:endParaRPr>
            </a:p>
          </p:txBody>
        </p:sp>
      </p:grpSp>
      <p:grpSp>
        <p:nvGrpSpPr>
          <p:cNvPr id="50" name="Group 49">
            <a:extLst>
              <a:ext uri="{FF2B5EF4-FFF2-40B4-BE49-F238E27FC236}">
                <a16:creationId xmlns:a16="http://schemas.microsoft.com/office/drawing/2014/main" id="{378B4782-3A05-4EE5-1C6D-7E634B014731}"/>
              </a:ext>
            </a:extLst>
          </p:cNvPr>
          <p:cNvGrpSpPr/>
          <p:nvPr/>
        </p:nvGrpSpPr>
        <p:grpSpPr>
          <a:xfrm>
            <a:off x="6434302" y="2082188"/>
            <a:ext cx="5421286" cy="7671267"/>
            <a:chOff x="6434302" y="2082188"/>
            <a:chExt cx="5421286" cy="7671267"/>
          </a:xfrm>
        </p:grpSpPr>
        <p:grpSp>
          <p:nvGrpSpPr>
            <p:cNvPr id="21" name="Group 21"/>
            <p:cNvGrpSpPr/>
            <p:nvPr/>
          </p:nvGrpSpPr>
          <p:grpSpPr>
            <a:xfrm>
              <a:off x="6434302" y="6954065"/>
              <a:ext cx="5421286" cy="2799390"/>
              <a:chOff x="0" y="0"/>
              <a:chExt cx="1427828" cy="737288"/>
            </a:xfrm>
          </p:grpSpPr>
          <p:sp>
            <p:nvSpPr>
              <p:cNvPr id="22" name="Freeform 22"/>
              <p:cNvSpPr/>
              <p:nvPr/>
            </p:nvSpPr>
            <p:spPr>
              <a:xfrm>
                <a:off x="0" y="0"/>
                <a:ext cx="1427828" cy="737288"/>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0345E4"/>
              </a:solidFill>
            </p:spPr>
            <p:txBody>
              <a:bodyPr/>
              <a:lstStyle/>
              <a:p>
                <a:endParaRPr lang="vi-VN">
                  <a:latin typeface="Public Sans Bold" panose="020B0604020202020204" charset="0"/>
                </a:endParaRPr>
              </a:p>
            </p:txBody>
          </p:sp>
          <p:sp>
            <p:nvSpPr>
              <p:cNvPr id="23" name="TextBox 23"/>
              <p:cNvSpPr txBox="1"/>
              <p:nvPr/>
            </p:nvSpPr>
            <p:spPr>
              <a:xfrm>
                <a:off x="0" y="-38100"/>
                <a:ext cx="1427828" cy="775388"/>
              </a:xfrm>
              <a:prstGeom prst="rect">
                <a:avLst/>
              </a:prstGeom>
            </p:spPr>
            <p:txBody>
              <a:bodyPr lIns="50800" tIns="50800" rIns="50800" bIns="50800" rtlCol="0" anchor="ctr"/>
              <a:lstStyle/>
              <a:p>
                <a:pPr algn="ctr">
                  <a:lnSpc>
                    <a:spcPts val="2659"/>
                  </a:lnSpc>
                </a:pPr>
                <a:endParaRPr>
                  <a:latin typeface="Public Sans Bold" panose="020B0604020202020204" charset="0"/>
                </a:endParaRPr>
              </a:p>
            </p:txBody>
          </p:sp>
        </p:grpSp>
        <p:grpSp>
          <p:nvGrpSpPr>
            <p:cNvPr id="24" name="Group 24"/>
            <p:cNvGrpSpPr/>
            <p:nvPr/>
          </p:nvGrpSpPr>
          <p:grpSpPr>
            <a:xfrm>
              <a:off x="6600204" y="3187935"/>
              <a:ext cx="5089483" cy="6417970"/>
              <a:chOff x="0" y="0"/>
              <a:chExt cx="812800" cy="1024962"/>
            </a:xfrm>
          </p:grpSpPr>
          <p:sp>
            <p:nvSpPr>
              <p:cNvPr id="25" name="Freeform 25"/>
              <p:cNvSpPr/>
              <p:nvPr/>
            </p:nvSpPr>
            <p:spPr>
              <a:xfrm>
                <a:off x="0" y="0"/>
                <a:ext cx="812800" cy="1024962"/>
              </a:xfrm>
              <a:custGeom>
                <a:avLst/>
                <a:gdLst/>
                <a:ahLst/>
                <a:cxnLst/>
                <a:rect l="l" t="t" r="r" b="b"/>
                <a:pathLst>
                  <a:path w="812800" h="1024962">
                    <a:moveTo>
                      <a:pt x="0" y="0"/>
                    </a:moveTo>
                    <a:lnTo>
                      <a:pt x="812800" y="0"/>
                    </a:lnTo>
                    <a:lnTo>
                      <a:pt x="812800" y="1024962"/>
                    </a:lnTo>
                    <a:lnTo>
                      <a:pt x="0" y="1024962"/>
                    </a:lnTo>
                    <a:close/>
                  </a:path>
                </a:pathLst>
              </a:custGeom>
              <a:solidFill>
                <a:srgbClr val="E8ECEC"/>
              </a:solidFill>
            </p:spPr>
            <p:txBody>
              <a:bodyPr/>
              <a:lstStyle/>
              <a:p>
                <a:endParaRPr lang="vi-VN">
                  <a:latin typeface="Public Sans Bold" panose="020B0604020202020204" charset="0"/>
                </a:endParaRPr>
              </a:p>
            </p:txBody>
          </p:sp>
          <p:sp>
            <p:nvSpPr>
              <p:cNvPr id="26" name="TextBox 26"/>
              <p:cNvSpPr txBox="1"/>
              <p:nvPr/>
            </p:nvSpPr>
            <p:spPr>
              <a:xfrm>
                <a:off x="0" y="-38100"/>
                <a:ext cx="812800" cy="1063062"/>
              </a:xfrm>
              <a:prstGeom prst="rect">
                <a:avLst/>
              </a:prstGeom>
            </p:spPr>
            <p:txBody>
              <a:bodyPr lIns="50800" tIns="50800" rIns="50800" bIns="50800" rtlCol="0" anchor="ctr"/>
              <a:lstStyle/>
              <a:p>
                <a:pPr algn="ctr">
                  <a:lnSpc>
                    <a:spcPts val="2659"/>
                  </a:lnSpc>
                </a:pPr>
                <a:endParaRPr>
                  <a:latin typeface="Public Sans Bold" panose="020B0604020202020204" charset="0"/>
                </a:endParaRPr>
              </a:p>
            </p:txBody>
          </p:sp>
        </p:grpSp>
        <p:sp>
          <p:nvSpPr>
            <p:cNvPr id="27" name="Freeform 27"/>
            <p:cNvSpPr/>
            <p:nvPr/>
          </p:nvSpPr>
          <p:spPr>
            <a:xfrm>
              <a:off x="6600204" y="3187935"/>
              <a:ext cx="5063561" cy="6565520"/>
            </a:xfrm>
            <a:custGeom>
              <a:avLst/>
              <a:gdLst/>
              <a:ahLst/>
              <a:cxnLst/>
              <a:rect l="l" t="t" r="r" b="b"/>
              <a:pathLst>
                <a:path w="6751414" h="8754026">
                  <a:moveTo>
                    <a:pt x="0" y="0"/>
                  </a:moveTo>
                  <a:lnTo>
                    <a:pt x="6751414" y="0"/>
                  </a:lnTo>
                  <a:lnTo>
                    <a:pt x="6751414" y="8754025"/>
                  </a:lnTo>
                  <a:lnTo>
                    <a:pt x="0" y="8754025"/>
                  </a:lnTo>
                  <a:lnTo>
                    <a:pt x="0" y="0"/>
                  </a:lnTo>
                  <a:close/>
                </a:path>
              </a:pathLst>
            </a:custGeom>
            <a:blipFill>
              <a:blip r:embed="rId6">
                <a:alphaModFix amt="14000"/>
              </a:blip>
              <a:stretch>
                <a:fillRect l="-47125" r="-47125"/>
              </a:stretch>
            </a:blipFill>
          </p:spPr>
          <p:txBody>
            <a:bodyPr/>
            <a:lstStyle/>
            <a:p>
              <a:endParaRPr lang="vi-VN">
                <a:latin typeface="Public Sans Bold" panose="020B0604020202020204" charset="0"/>
              </a:endParaRPr>
            </a:p>
          </p:txBody>
        </p:sp>
        <p:grpSp>
          <p:nvGrpSpPr>
            <p:cNvPr id="28" name="Group 28"/>
            <p:cNvGrpSpPr/>
            <p:nvPr/>
          </p:nvGrpSpPr>
          <p:grpSpPr>
            <a:xfrm>
              <a:off x="8039199" y="2082188"/>
              <a:ext cx="2211494" cy="2211494"/>
              <a:chOff x="0" y="0"/>
              <a:chExt cx="812800" cy="812800"/>
            </a:xfrm>
          </p:grpSpPr>
          <p:sp>
            <p:nvSpPr>
              <p:cNvPr id="29" name="Freeform 2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txBody>
              <a:bodyPr/>
              <a:lstStyle/>
              <a:p>
                <a:endParaRPr lang="vi-VN">
                  <a:latin typeface="Public Sans Bold" panose="020B0604020202020204" charset="0"/>
                </a:endParaRPr>
              </a:p>
            </p:txBody>
          </p:sp>
          <p:sp>
            <p:nvSpPr>
              <p:cNvPr id="30" name="TextBox 3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latin typeface="Public Sans Bold" panose="020B0604020202020204" charset="0"/>
                </a:endParaRPr>
              </a:p>
            </p:txBody>
          </p:sp>
        </p:grpSp>
        <p:sp>
          <p:nvSpPr>
            <p:cNvPr id="31" name="Freeform 31"/>
            <p:cNvSpPr/>
            <p:nvPr/>
          </p:nvSpPr>
          <p:spPr>
            <a:xfrm>
              <a:off x="8335941" y="2250004"/>
              <a:ext cx="1616118" cy="1563594"/>
            </a:xfrm>
            <a:custGeom>
              <a:avLst/>
              <a:gdLst/>
              <a:ahLst/>
              <a:cxnLst/>
              <a:rect l="l" t="t" r="r" b="b"/>
              <a:pathLst>
                <a:path w="2154824" h="2084792">
                  <a:moveTo>
                    <a:pt x="0" y="0"/>
                  </a:moveTo>
                  <a:lnTo>
                    <a:pt x="2154824" y="0"/>
                  </a:lnTo>
                  <a:lnTo>
                    <a:pt x="2154824" y="2084792"/>
                  </a:lnTo>
                  <a:lnTo>
                    <a:pt x="0" y="208479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vi-VN">
                <a:latin typeface="Public Sans Bold" panose="020B0604020202020204" charset="0"/>
              </a:endParaRPr>
            </a:p>
          </p:txBody>
        </p:sp>
        <p:sp>
          <p:nvSpPr>
            <p:cNvPr id="32" name="TextBox 32"/>
            <p:cNvSpPr txBox="1"/>
            <p:nvPr/>
          </p:nvSpPr>
          <p:spPr>
            <a:xfrm>
              <a:off x="7087784" y="4562763"/>
              <a:ext cx="4112433" cy="419154"/>
            </a:xfrm>
            <a:prstGeom prst="rect">
              <a:avLst/>
            </a:prstGeom>
          </p:spPr>
          <p:txBody>
            <a:bodyPr lIns="0" tIns="0" rIns="0" bIns="0" rtlCol="0" anchor="t">
              <a:spAutoFit/>
            </a:bodyPr>
            <a:lstStyle/>
            <a:p>
              <a:pPr algn="ctr">
                <a:lnSpc>
                  <a:spcPts val="3499"/>
                </a:lnSpc>
              </a:pPr>
              <a:r>
                <a:rPr lang="en-US" sz="2800" dirty="0">
                  <a:solidFill>
                    <a:srgbClr val="0345E4"/>
                  </a:solidFill>
                  <a:latin typeface="Public Sans Bold" panose="020B0604020202020204" charset="0"/>
                </a:rPr>
                <a:t>Quy </a:t>
              </a:r>
              <a:r>
                <a:rPr lang="en-US" sz="2800" dirty="0" err="1">
                  <a:solidFill>
                    <a:srgbClr val="0345E4"/>
                  </a:solidFill>
                  <a:latin typeface="Public Sans Bold" panose="020B0604020202020204" charset="0"/>
                </a:rPr>
                <a:t>định</a:t>
              </a:r>
              <a:r>
                <a:rPr lang="en-US" sz="2800" dirty="0">
                  <a:solidFill>
                    <a:srgbClr val="0345E4"/>
                  </a:solidFill>
                  <a:latin typeface="Public Sans Bold" panose="020B0604020202020204" charset="0"/>
                </a:rPr>
                <a:t> </a:t>
              </a:r>
              <a:r>
                <a:rPr lang="en-US" sz="2800" dirty="0" err="1">
                  <a:solidFill>
                    <a:srgbClr val="0345E4"/>
                  </a:solidFill>
                  <a:latin typeface="Public Sans Bold" panose="020B0604020202020204" charset="0"/>
                </a:rPr>
                <a:t>của</a:t>
              </a:r>
              <a:r>
                <a:rPr lang="en-US" sz="2800" dirty="0">
                  <a:solidFill>
                    <a:srgbClr val="0345E4"/>
                  </a:solidFill>
                  <a:latin typeface="Public Sans Bold" panose="020B0604020202020204" charset="0"/>
                </a:rPr>
                <a:t> </a:t>
              </a:r>
              <a:r>
                <a:rPr lang="en-US" sz="2800" dirty="0" err="1">
                  <a:solidFill>
                    <a:srgbClr val="0345E4"/>
                  </a:solidFill>
                  <a:latin typeface="Public Sans Bold" panose="020B0604020202020204" charset="0"/>
                </a:rPr>
                <a:t>pháp</a:t>
              </a:r>
              <a:r>
                <a:rPr lang="en-US" sz="2800" dirty="0">
                  <a:solidFill>
                    <a:srgbClr val="0345E4"/>
                  </a:solidFill>
                  <a:latin typeface="Public Sans Bold" panose="020B0604020202020204" charset="0"/>
                </a:rPr>
                <a:t> </a:t>
              </a:r>
              <a:r>
                <a:rPr lang="en-US" sz="2800" dirty="0" err="1">
                  <a:solidFill>
                    <a:srgbClr val="0345E4"/>
                  </a:solidFill>
                  <a:latin typeface="Public Sans Bold" panose="020B0604020202020204" charset="0"/>
                </a:rPr>
                <a:t>luật</a:t>
              </a:r>
              <a:endParaRPr lang="en-US" sz="2800" dirty="0">
                <a:solidFill>
                  <a:srgbClr val="0345E4"/>
                </a:solidFill>
                <a:latin typeface="Public Sans Bold" panose="020B0604020202020204" charset="0"/>
              </a:endParaRPr>
            </a:p>
          </p:txBody>
        </p:sp>
        <p:sp>
          <p:nvSpPr>
            <p:cNvPr id="33" name="TextBox 33"/>
            <p:cNvSpPr txBox="1"/>
            <p:nvPr/>
          </p:nvSpPr>
          <p:spPr>
            <a:xfrm>
              <a:off x="7087784" y="5326146"/>
              <a:ext cx="4112433" cy="2141548"/>
            </a:xfrm>
            <a:prstGeom prst="rect">
              <a:avLst/>
            </a:prstGeom>
          </p:spPr>
          <p:txBody>
            <a:bodyPr lIns="0" tIns="0" rIns="0" bIns="0" rtlCol="0" anchor="t">
              <a:spAutoFit/>
            </a:bodyPr>
            <a:lstStyle/>
            <a:p>
              <a:pPr marL="0" lvl="0" indent="0" algn="just">
                <a:lnSpc>
                  <a:spcPts val="4339"/>
                </a:lnSpc>
              </a:pPr>
              <a:r>
                <a:rPr lang="en-US" sz="2500" dirty="0">
                  <a:solidFill>
                    <a:srgbClr val="000000"/>
                  </a:solidFill>
                  <a:latin typeface="Public Sans Bold" panose="020B0604020202020204" charset="0"/>
                </a:rPr>
                <a:t>Quy </a:t>
              </a:r>
              <a:r>
                <a:rPr lang="en-US" sz="2500" dirty="0" err="1">
                  <a:solidFill>
                    <a:srgbClr val="000000"/>
                  </a:solidFill>
                  <a:latin typeface="Public Sans Bold" panose="020B0604020202020204" charset="0"/>
                </a:rPr>
                <a:t>định</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của</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pháp</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luật</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yêu</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cầu</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các</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tổ</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chức</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tài</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chính</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ngân</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hàng</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phải</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thực</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hiện</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báo</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cáo</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giao</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dịch</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rửa</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tiền</a:t>
              </a:r>
              <a:endParaRPr lang="en-US" sz="2500" dirty="0">
                <a:solidFill>
                  <a:srgbClr val="000000"/>
                </a:solidFill>
                <a:latin typeface="Public Sans Bold" panose="020B0604020202020204" charset="0"/>
              </a:endParaRPr>
            </a:p>
          </p:txBody>
        </p:sp>
      </p:grpSp>
      <p:grpSp>
        <p:nvGrpSpPr>
          <p:cNvPr id="54" name="Group 53">
            <a:extLst>
              <a:ext uri="{FF2B5EF4-FFF2-40B4-BE49-F238E27FC236}">
                <a16:creationId xmlns:a16="http://schemas.microsoft.com/office/drawing/2014/main" id="{FDE86D4C-0338-94E3-2CFE-2B02E93F5FC3}"/>
              </a:ext>
            </a:extLst>
          </p:cNvPr>
          <p:cNvGrpSpPr/>
          <p:nvPr/>
        </p:nvGrpSpPr>
        <p:grpSpPr>
          <a:xfrm>
            <a:off x="12112763" y="2112514"/>
            <a:ext cx="5421286" cy="7640941"/>
            <a:chOff x="12112763" y="2112514"/>
            <a:chExt cx="5421286" cy="7640941"/>
          </a:xfrm>
        </p:grpSpPr>
        <p:sp>
          <p:nvSpPr>
            <p:cNvPr id="36" name="Freeform 36"/>
            <p:cNvSpPr/>
            <p:nvPr/>
          </p:nvSpPr>
          <p:spPr>
            <a:xfrm>
              <a:off x="12112763" y="6954065"/>
              <a:ext cx="5421286" cy="2799390"/>
            </a:xfrm>
            <a:custGeom>
              <a:avLst/>
              <a:gdLst/>
              <a:ahLst/>
              <a:cxnLst/>
              <a:rect l="l" t="t" r="r" b="b"/>
              <a:pathLst>
                <a:path w="1427828" h="737288">
                  <a:moveTo>
                    <a:pt x="72831" y="0"/>
                  </a:moveTo>
                  <a:lnTo>
                    <a:pt x="1354997" y="0"/>
                  </a:lnTo>
                  <a:cubicBezTo>
                    <a:pt x="1374313" y="0"/>
                    <a:pt x="1392838" y="7673"/>
                    <a:pt x="1406497" y="21332"/>
                  </a:cubicBezTo>
                  <a:cubicBezTo>
                    <a:pt x="1420155" y="34990"/>
                    <a:pt x="1427828" y="53515"/>
                    <a:pt x="1427828" y="72831"/>
                  </a:cubicBezTo>
                  <a:lnTo>
                    <a:pt x="1427828" y="664457"/>
                  </a:lnTo>
                  <a:cubicBezTo>
                    <a:pt x="1427828" y="704680"/>
                    <a:pt x="1395221" y="737288"/>
                    <a:pt x="1354997" y="737288"/>
                  </a:cubicBezTo>
                  <a:lnTo>
                    <a:pt x="72831" y="737288"/>
                  </a:lnTo>
                  <a:cubicBezTo>
                    <a:pt x="32608" y="737288"/>
                    <a:pt x="0" y="704680"/>
                    <a:pt x="0" y="664457"/>
                  </a:cubicBezTo>
                  <a:lnTo>
                    <a:pt x="0" y="72831"/>
                  </a:lnTo>
                  <a:cubicBezTo>
                    <a:pt x="0" y="32608"/>
                    <a:pt x="32608" y="0"/>
                    <a:pt x="72831" y="0"/>
                  </a:cubicBezTo>
                  <a:close/>
                </a:path>
              </a:pathLst>
            </a:custGeom>
            <a:solidFill>
              <a:srgbClr val="0345E4"/>
            </a:solidFill>
          </p:spPr>
          <p:txBody>
            <a:bodyPr/>
            <a:lstStyle/>
            <a:p>
              <a:endParaRPr lang="vi-VN">
                <a:latin typeface="Public Sans Bold" panose="020B0604020202020204" charset="0"/>
              </a:endParaRPr>
            </a:p>
          </p:txBody>
        </p:sp>
        <p:sp>
          <p:nvSpPr>
            <p:cNvPr id="37" name="TextBox 37"/>
            <p:cNvSpPr txBox="1"/>
            <p:nvPr/>
          </p:nvSpPr>
          <p:spPr>
            <a:xfrm>
              <a:off x="12112763" y="6809404"/>
              <a:ext cx="5421286" cy="2944051"/>
            </a:xfrm>
            <a:prstGeom prst="rect">
              <a:avLst/>
            </a:prstGeom>
          </p:spPr>
          <p:txBody>
            <a:bodyPr lIns="50800" tIns="50800" rIns="50800" bIns="50800" rtlCol="0" anchor="ctr"/>
            <a:lstStyle/>
            <a:p>
              <a:pPr algn="ctr">
                <a:lnSpc>
                  <a:spcPts val="2659"/>
                </a:lnSpc>
              </a:pPr>
              <a:endParaRPr>
                <a:latin typeface="Public Sans Bold" panose="020B0604020202020204" charset="0"/>
              </a:endParaRPr>
            </a:p>
          </p:txBody>
        </p:sp>
        <p:sp>
          <p:nvSpPr>
            <p:cNvPr id="44" name="TextBox 44"/>
            <p:cNvSpPr txBox="1"/>
            <p:nvPr/>
          </p:nvSpPr>
          <p:spPr>
            <a:xfrm>
              <a:off x="13924988" y="2185852"/>
              <a:ext cx="1796839" cy="1900503"/>
            </a:xfrm>
            <a:prstGeom prst="rect">
              <a:avLst/>
            </a:prstGeom>
          </p:spPr>
          <p:txBody>
            <a:bodyPr lIns="50800" tIns="50800" rIns="50800" bIns="50800" rtlCol="0" anchor="ctr"/>
            <a:lstStyle/>
            <a:p>
              <a:pPr algn="ctr">
                <a:lnSpc>
                  <a:spcPts val="2659"/>
                </a:lnSpc>
              </a:pPr>
              <a:endParaRPr>
                <a:latin typeface="Public Sans Bold" panose="020B0604020202020204" charset="0"/>
              </a:endParaRPr>
            </a:p>
          </p:txBody>
        </p:sp>
        <p:grpSp>
          <p:nvGrpSpPr>
            <p:cNvPr id="38" name="Group 38"/>
            <p:cNvGrpSpPr/>
            <p:nvPr/>
          </p:nvGrpSpPr>
          <p:grpSpPr>
            <a:xfrm>
              <a:off x="12278665" y="3187935"/>
              <a:ext cx="5089483" cy="6417970"/>
              <a:chOff x="0" y="0"/>
              <a:chExt cx="812800" cy="1024962"/>
            </a:xfrm>
          </p:grpSpPr>
          <p:sp>
            <p:nvSpPr>
              <p:cNvPr id="39" name="Freeform 39"/>
              <p:cNvSpPr/>
              <p:nvPr/>
            </p:nvSpPr>
            <p:spPr>
              <a:xfrm>
                <a:off x="0" y="0"/>
                <a:ext cx="812800" cy="1024962"/>
              </a:xfrm>
              <a:custGeom>
                <a:avLst/>
                <a:gdLst/>
                <a:ahLst/>
                <a:cxnLst/>
                <a:rect l="l" t="t" r="r" b="b"/>
                <a:pathLst>
                  <a:path w="812800" h="1024962">
                    <a:moveTo>
                      <a:pt x="0" y="0"/>
                    </a:moveTo>
                    <a:lnTo>
                      <a:pt x="812800" y="0"/>
                    </a:lnTo>
                    <a:lnTo>
                      <a:pt x="812800" y="1024962"/>
                    </a:lnTo>
                    <a:lnTo>
                      <a:pt x="0" y="1024962"/>
                    </a:lnTo>
                    <a:close/>
                  </a:path>
                </a:pathLst>
              </a:custGeom>
              <a:solidFill>
                <a:srgbClr val="E8ECEC"/>
              </a:solidFill>
            </p:spPr>
            <p:txBody>
              <a:bodyPr/>
              <a:lstStyle/>
              <a:p>
                <a:endParaRPr lang="vi-VN">
                  <a:latin typeface="Public Sans Bold" panose="020B0604020202020204" charset="0"/>
                </a:endParaRPr>
              </a:p>
            </p:txBody>
          </p:sp>
          <p:sp>
            <p:nvSpPr>
              <p:cNvPr id="40" name="TextBox 40"/>
              <p:cNvSpPr txBox="1"/>
              <p:nvPr/>
            </p:nvSpPr>
            <p:spPr>
              <a:xfrm>
                <a:off x="0" y="-38100"/>
                <a:ext cx="812800" cy="1063062"/>
              </a:xfrm>
              <a:prstGeom prst="rect">
                <a:avLst/>
              </a:prstGeom>
            </p:spPr>
            <p:txBody>
              <a:bodyPr lIns="50800" tIns="50800" rIns="50800" bIns="50800" rtlCol="0" anchor="ctr"/>
              <a:lstStyle/>
              <a:p>
                <a:pPr algn="ctr">
                  <a:lnSpc>
                    <a:spcPts val="2659"/>
                  </a:lnSpc>
                </a:pPr>
                <a:endParaRPr>
                  <a:latin typeface="Public Sans Bold" panose="020B0604020202020204" charset="0"/>
                </a:endParaRPr>
              </a:p>
            </p:txBody>
          </p:sp>
        </p:grpSp>
        <p:sp>
          <p:nvSpPr>
            <p:cNvPr id="41" name="Freeform 41"/>
            <p:cNvSpPr/>
            <p:nvPr/>
          </p:nvSpPr>
          <p:spPr>
            <a:xfrm>
              <a:off x="12256775" y="3187935"/>
              <a:ext cx="5111372" cy="6565520"/>
            </a:xfrm>
            <a:custGeom>
              <a:avLst/>
              <a:gdLst/>
              <a:ahLst/>
              <a:cxnLst/>
              <a:rect l="l" t="t" r="r" b="b"/>
              <a:pathLst>
                <a:path w="6815163" h="8754026">
                  <a:moveTo>
                    <a:pt x="0" y="0"/>
                  </a:moveTo>
                  <a:lnTo>
                    <a:pt x="6815163" y="0"/>
                  </a:lnTo>
                  <a:lnTo>
                    <a:pt x="6815163" y="8754025"/>
                  </a:lnTo>
                  <a:lnTo>
                    <a:pt x="0" y="8754025"/>
                  </a:lnTo>
                  <a:lnTo>
                    <a:pt x="0" y="0"/>
                  </a:lnTo>
                  <a:close/>
                </a:path>
              </a:pathLst>
            </a:custGeom>
            <a:blipFill>
              <a:blip r:embed="rId9">
                <a:alphaModFix amt="15000"/>
              </a:blip>
              <a:stretch>
                <a:fillRect l="-55618" r="-56694"/>
              </a:stretch>
            </a:blipFill>
          </p:spPr>
          <p:txBody>
            <a:bodyPr/>
            <a:lstStyle/>
            <a:p>
              <a:endParaRPr lang="vi-VN">
                <a:latin typeface="Public Sans Bold" panose="020B0604020202020204" charset="0"/>
              </a:endParaRPr>
            </a:p>
          </p:txBody>
        </p:sp>
        <p:sp>
          <p:nvSpPr>
            <p:cNvPr id="46" name="TextBox 46"/>
            <p:cNvSpPr txBox="1"/>
            <p:nvPr/>
          </p:nvSpPr>
          <p:spPr>
            <a:xfrm>
              <a:off x="12566405" y="4562763"/>
              <a:ext cx="4492111" cy="419154"/>
            </a:xfrm>
            <a:prstGeom prst="rect">
              <a:avLst/>
            </a:prstGeom>
          </p:spPr>
          <p:txBody>
            <a:bodyPr lIns="0" tIns="0" rIns="0" bIns="0" rtlCol="0" anchor="t">
              <a:spAutoFit/>
            </a:bodyPr>
            <a:lstStyle/>
            <a:p>
              <a:pPr algn="ctr">
                <a:lnSpc>
                  <a:spcPts val="3499"/>
                </a:lnSpc>
              </a:pPr>
              <a:r>
                <a:rPr lang="en-US" sz="2800" dirty="0" err="1">
                  <a:solidFill>
                    <a:srgbClr val="0345E4"/>
                  </a:solidFill>
                  <a:latin typeface="Public Sans Bold" panose="020B0604020202020204" charset="0"/>
                </a:rPr>
                <a:t>Ứng</a:t>
              </a:r>
              <a:r>
                <a:rPr lang="en-US" sz="2800" dirty="0">
                  <a:solidFill>
                    <a:srgbClr val="0345E4"/>
                  </a:solidFill>
                  <a:latin typeface="Public Sans Bold" panose="020B0604020202020204" charset="0"/>
                </a:rPr>
                <a:t> </a:t>
              </a:r>
              <a:r>
                <a:rPr lang="en-US" sz="2800" dirty="0" err="1">
                  <a:solidFill>
                    <a:srgbClr val="0345E4"/>
                  </a:solidFill>
                  <a:latin typeface="Public Sans Bold" panose="020B0604020202020204" charset="0"/>
                </a:rPr>
                <a:t>dụng</a:t>
              </a:r>
              <a:r>
                <a:rPr lang="en-US" sz="2800" dirty="0">
                  <a:solidFill>
                    <a:srgbClr val="0345E4"/>
                  </a:solidFill>
                  <a:latin typeface="Public Sans Bold" panose="020B0604020202020204" charset="0"/>
                </a:rPr>
                <a:t> </a:t>
              </a:r>
              <a:r>
                <a:rPr lang="en-US" sz="2800" dirty="0" err="1">
                  <a:solidFill>
                    <a:srgbClr val="0345E4"/>
                  </a:solidFill>
                  <a:latin typeface="Public Sans Bold" panose="020B0604020202020204" charset="0"/>
                </a:rPr>
                <a:t>trí</a:t>
              </a:r>
              <a:r>
                <a:rPr lang="en-US" sz="2800" dirty="0">
                  <a:solidFill>
                    <a:srgbClr val="0345E4"/>
                  </a:solidFill>
                  <a:latin typeface="Public Sans Bold" panose="020B0604020202020204" charset="0"/>
                </a:rPr>
                <a:t> </a:t>
              </a:r>
              <a:r>
                <a:rPr lang="en-US" sz="2800" dirty="0" err="1">
                  <a:solidFill>
                    <a:srgbClr val="0345E4"/>
                  </a:solidFill>
                  <a:latin typeface="Public Sans Bold" panose="020B0604020202020204" charset="0"/>
                </a:rPr>
                <a:t>tuệ</a:t>
              </a:r>
              <a:r>
                <a:rPr lang="en-US" sz="2800" dirty="0">
                  <a:solidFill>
                    <a:srgbClr val="0345E4"/>
                  </a:solidFill>
                  <a:latin typeface="Public Sans Bold" panose="020B0604020202020204" charset="0"/>
                </a:rPr>
                <a:t> </a:t>
              </a:r>
              <a:r>
                <a:rPr lang="en-US" sz="2800" dirty="0" err="1">
                  <a:solidFill>
                    <a:srgbClr val="0345E4"/>
                  </a:solidFill>
                  <a:latin typeface="Public Sans Bold" panose="020B0604020202020204" charset="0"/>
                </a:rPr>
                <a:t>nhân</a:t>
              </a:r>
              <a:r>
                <a:rPr lang="en-US" sz="2800" dirty="0">
                  <a:solidFill>
                    <a:srgbClr val="0345E4"/>
                  </a:solidFill>
                  <a:latin typeface="Public Sans Bold" panose="020B0604020202020204" charset="0"/>
                </a:rPr>
                <a:t> </a:t>
              </a:r>
              <a:r>
                <a:rPr lang="en-US" sz="2800" dirty="0" err="1">
                  <a:solidFill>
                    <a:srgbClr val="0345E4"/>
                  </a:solidFill>
                  <a:latin typeface="Public Sans Bold" panose="020B0604020202020204" charset="0"/>
                </a:rPr>
                <a:t>tạo</a:t>
              </a:r>
              <a:endParaRPr lang="en-US" sz="2800" dirty="0">
                <a:solidFill>
                  <a:srgbClr val="0345E4"/>
                </a:solidFill>
                <a:latin typeface="Public Sans Bold" panose="020B0604020202020204" charset="0"/>
              </a:endParaRPr>
            </a:p>
          </p:txBody>
        </p:sp>
        <p:sp>
          <p:nvSpPr>
            <p:cNvPr id="47" name="TextBox 47"/>
            <p:cNvSpPr txBox="1"/>
            <p:nvPr/>
          </p:nvSpPr>
          <p:spPr>
            <a:xfrm>
              <a:off x="12776812" y="5398857"/>
              <a:ext cx="4112433" cy="2692981"/>
            </a:xfrm>
            <a:prstGeom prst="rect">
              <a:avLst/>
            </a:prstGeom>
          </p:spPr>
          <p:txBody>
            <a:bodyPr lIns="0" tIns="0" rIns="0" bIns="0" rtlCol="0" anchor="t">
              <a:spAutoFit/>
            </a:bodyPr>
            <a:lstStyle/>
            <a:p>
              <a:pPr marL="0" lvl="0" indent="0" algn="just">
                <a:lnSpc>
                  <a:spcPts val="4339"/>
                </a:lnSpc>
              </a:pPr>
              <a:r>
                <a:rPr lang="en-US" sz="2500" dirty="0" err="1">
                  <a:solidFill>
                    <a:srgbClr val="000000"/>
                  </a:solidFill>
                  <a:latin typeface="Public Sans Bold" panose="020B0604020202020204" charset="0"/>
                </a:rPr>
                <a:t>Khối</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lượng</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giao</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dịch</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tại</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các</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ngân</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hàng</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là</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rất</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lớn</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nhưng</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hiện</a:t>
              </a:r>
              <a:r>
                <a:rPr lang="en-US" sz="2500" dirty="0">
                  <a:solidFill>
                    <a:srgbClr val="000000"/>
                  </a:solidFill>
                  <a:latin typeface="Public Sans Bold" panose="020B0604020202020204" charset="0"/>
                </a:rPr>
                <a:t> nay </a:t>
              </a:r>
              <a:r>
                <a:rPr lang="en-US" sz="2500" dirty="0" err="1">
                  <a:solidFill>
                    <a:srgbClr val="000000"/>
                  </a:solidFill>
                  <a:latin typeface="Public Sans Bold" panose="020B0604020202020204" charset="0"/>
                </a:rPr>
                <a:t>báo</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cáo</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các</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giao</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dịch</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đáng</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ngờ</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còn</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thủ</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công</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và</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không</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hiệu</a:t>
              </a:r>
              <a:r>
                <a:rPr lang="en-US" sz="2500" dirty="0">
                  <a:solidFill>
                    <a:srgbClr val="000000"/>
                  </a:solidFill>
                  <a:latin typeface="Public Sans Bold" panose="020B0604020202020204" charset="0"/>
                </a:rPr>
                <a:t> </a:t>
              </a:r>
              <a:r>
                <a:rPr lang="en-US" sz="2500" dirty="0" err="1">
                  <a:solidFill>
                    <a:srgbClr val="000000"/>
                  </a:solidFill>
                  <a:latin typeface="Public Sans Bold" panose="020B0604020202020204" charset="0"/>
                </a:rPr>
                <a:t>quả</a:t>
              </a:r>
              <a:endParaRPr lang="en-US" sz="2500" dirty="0">
                <a:solidFill>
                  <a:srgbClr val="000000"/>
                </a:solidFill>
                <a:latin typeface="Public Sans Bold" panose="020B0604020202020204" charset="0"/>
              </a:endParaRPr>
            </a:p>
          </p:txBody>
        </p:sp>
        <p:sp>
          <p:nvSpPr>
            <p:cNvPr id="43" name="Freeform 43"/>
            <p:cNvSpPr/>
            <p:nvPr/>
          </p:nvSpPr>
          <p:spPr>
            <a:xfrm>
              <a:off x="13719550" y="2112514"/>
              <a:ext cx="2211494" cy="2211494"/>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p:spPr>
          <p:txBody>
            <a:bodyPr/>
            <a:lstStyle/>
            <a:p>
              <a:endParaRPr lang="vi-VN">
                <a:latin typeface="Public Sans Bold" panose="020B0604020202020204" charset="0"/>
              </a:endParaRPr>
            </a:p>
          </p:txBody>
        </p:sp>
        <p:sp>
          <p:nvSpPr>
            <p:cNvPr id="45" name="Freeform 45"/>
            <p:cNvSpPr/>
            <p:nvPr/>
          </p:nvSpPr>
          <p:spPr>
            <a:xfrm>
              <a:off x="13985442" y="2349971"/>
              <a:ext cx="1675928" cy="1675928"/>
            </a:xfrm>
            <a:custGeom>
              <a:avLst/>
              <a:gdLst/>
              <a:ahLst/>
              <a:cxnLst/>
              <a:rect l="l" t="t" r="r" b="b"/>
              <a:pathLst>
                <a:path w="2234571" h="2234571">
                  <a:moveTo>
                    <a:pt x="0" y="0"/>
                  </a:moveTo>
                  <a:lnTo>
                    <a:pt x="2234571" y="0"/>
                  </a:lnTo>
                  <a:lnTo>
                    <a:pt x="2234571" y="2234570"/>
                  </a:lnTo>
                  <a:lnTo>
                    <a:pt x="0" y="223457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vi-VN">
                <a:latin typeface="Public Sans Bold" panose="020B0604020202020204" charset="0"/>
              </a:endParaRPr>
            </a:p>
          </p:txBody>
        </p:sp>
      </p:grpSp>
      <p:sp>
        <p:nvSpPr>
          <p:cNvPr id="6" name="TextBox 35">
            <a:extLst>
              <a:ext uri="{FF2B5EF4-FFF2-40B4-BE49-F238E27FC236}">
                <a16:creationId xmlns:a16="http://schemas.microsoft.com/office/drawing/2014/main" id="{74CF550E-2D96-628F-1579-01173D9F1AD1}"/>
              </a:ext>
            </a:extLst>
          </p:cNvPr>
          <p:cNvSpPr txBox="1"/>
          <p:nvPr/>
        </p:nvSpPr>
        <p:spPr>
          <a:xfrm>
            <a:off x="7416543" y="4120510"/>
            <a:ext cx="6756657" cy="961545"/>
          </a:xfrm>
          <a:prstGeom prst="rect">
            <a:avLst/>
          </a:prstGeom>
        </p:spPr>
        <p:txBody>
          <a:bodyPr wrap="square" lIns="0" tIns="0" rIns="0" bIns="0" rtlCol="0" anchor="t">
            <a:spAutoFit/>
          </a:bodyPr>
          <a:lstStyle/>
          <a:p>
            <a:pPr algn="l">
              <a:lnSpc>
                <a:spcPct val="150000"/>
              </a:lnSpc>
            </a:pPr>
            <a:r>
              <a:rPr lang="en-US" sz="2200" dirty="0">
                <a:solidFill>
                  <a:srgbClr val="000000"/>
                </a:solidFill>
                <a:latin typeface="Open Sans Bold"/>
              </a:rPr>
              <a:t>Theo LHQ, </a:t>
            </a:r>
            <a:r>
              <a:rPr lang="en-US" sz="2200" dirty="0" err="1">
                <a:solidFill>
                  <a:srgbClr val="000000"/>
                </a:solidFill>
                <a:latin typeface="Open Sans Bold"/>
              </a:rPr>
              <a:t>số</a:t>
            </a:r>
            <a:r>
              <a:rPr lang="en-US" sz="2200" dirty="0">
                <a:solidFill>
                  <a:srgbClr val="000000"/>
                </a:solidFill>
                <a:latin typeface="Open Sans Bold"/>
              </a:rPr>
              <a:t> </a:t>
            </a:r>
            <a:r>
              <a:rPr lang="en-US" sz="2200" dirty="0" err="1">
                <a:solidFill>
                  <a:srgbClr val="000000"/>
                </a:solidFill>
                <a:latin typeface="Open Sans Bold"/>
              </a:rPr>
              <a:t>tiền</a:t>
            </a:r>
            <a:r>
              <a:rPr lang="en-US" sz="2200" dirty="0">
                <a:solidFill>
                  <a:srgbClr val="000000"/>
                </a:solidFill>
                <a:latin typeface="Open Sans Bold"/>
              </a:rPr>
              <a:t> </a:t>
            </a:r>
            <a:r>
              <a:rPr lang="en-US" sz="2200" dirty="0" err="1">
                <a:solidFill>
                  <a:srgbClr val="000000"/>
                </a:solidFill>
                <a:latin typeface="Open Sans Bold"/>
              </a:rPr>
              <a:t>ước</a:t>
            </a:r>
            <a:r>
              <a:rPr lang="en-US" sz="2200" dirty="0">
                <a:solidFill>
                  <a:srgbClr val="000000"/>
                </a:solidFill>
                <a:latin typeface="Open Sans Bold"/>
              </a:rPr>
              <a:t> </a:t>
            </a:r>
            <a:r>
              <a:rPr lang="en-US" sz="2200" dirty="0" err="1">
                <a:solidFill>
                  <a:srgbClr val="000000"/>
                </a:solidFill>
                <a:latin typeface="Open Sans Bold"/>
              </a:rPr>
              <a:t>tính</a:t>
            </a:r>
            <a:r>
              <a:rPr lang="en-US" sz="2200" dirty="0">
                <a:solidFill>
                  <a:srgbClr val="000000"/>
                </a:solidFill>
                <a:latin typeface="Open Sans Bold"/>
              </a:rPr>
              <a:t> </a:t>
            </a:r>
            <a:r>
              <a:rPr lang="en-US" sz="2200" dirty="0" err="1">
                <a:solidFill>
                  <a:srgbClr val="000000"/>
                </a:solidFill>
                <a:latin typeface="Open Sans Bold"/>
              </a:rPr>
              <a:t>từ</a:t>
            </a:r>
            <a:r>
              <a:rPr lang="en-US" sz="2200" dirty="0">
                <a:solidFill>
                  <a:srgbClr val="000000"/>
                </a:solidFill>
                <a:latin typeface="Open Sans Bold"/>
              </a:rPr>
              <a:t> </a:t>
            </a:r>
            <a:r>
              <a:rPr lang="en-US" sz="2200" dirty="0" err="1">
                <a:solidFill>
                  <a:srgbClr val="000000"/>
                </a:solidFill>
                <a:latin typeface="Open Sans Bold"/>
              </a:rPr>
              <a:t>quy</a:t>
            </a:r>
            <a:r>
              <a:rPr lang="en-US" sz="2200" dirty="0">
                <a:solidFill>
                  <a:srgbClr val="000000"/>
                </a:solidFill>
                <a:latin typeface="Open Sans Bold"/>
              </a:rPr>
              <a:t> </a:t>
            </a:r>
            <a:r>
              <a:rPr lang="en-US" sz="2200" dirty="0" err="1">
                <a:solidFill>
                  <a:srgbClr val="000000"/>
                </a:solidFill>
                <a:latin typeface="Open Sans Bold"/>
              </a:rPr>
              <a:t>mô</a:t>
            </a:r>
            <a:r>
              <a:rPr lang="en-US" sz="2200" dirty="0">
                <a:solidFill>
                  <a:srgbClr val="000000"/>
                </a:solidFill>
                <a:latin typeface="Open Sans Bold"/>
              </a:rPr>
              <a:t> </a:t>
            </a:r>
            <a:r>
              <a:rPr lang="en-US" sz="2200" dirty="0" err="1">
                <a:solidFill>
                  <a:srgbClr val="000000"/>
                </a:solidFill>
                <a:latin typeface="Open Sans Bold"/>
              </a:rPr>
              <a:t>hoạt</a:t>
            </a:r>
            <a:r>
              <a:rPr lang="en-US" sz="2200" dirty="0">
                <a:solidFill>
                  <a:srgbClr val="000000"/>
                </a:solidFill>
                <a:latin typeface="Open Sans Bold"/>
              </a:rPr>
              <a:t> </a:t>
            </a:r>
            <a:r>
              <a:rPr lang="en-US" sz="2200" dirty="0" err="1">
                <a:solidFill>
                  <a:srgbClr val="000000"/>
                </a:solidFill>
                <a:latin typeface="Open Sans Bold"/>
              </a:rPr>
              <a:t>động</a:t>
            </a:r>
            <a:r>
              <a:rPr lang="en-US" sz="2200" dirty="0">
                <a:solidFill>
                  <a:srgbClr val="000000"/>
                </a:solidFill>
                <a:latin typeface="Open Sans Bold"/>
              </a:rPr>
              <a:t> </a:t>
            </a:r>
            <a:r>
              <a:rPr lang="en-US" sz="2200" dirty="0" err="1">
                <a:solidFill>
                  <a:srgbClr val="000000"/>
                </a:solidFill>
                <a:latin typeface="Open Sans Bold"/>
              </a:rPr>
              <a:t>rửa</a:t>
            </a:r>
            <a:r>
              <a:rPr lang="en-US" sz="2200" dirty="0">
                <a:solidFill>
                  <a:srgbClr val="000000"/>
                </a:solidFill>
                <a:latin typeface="Open Sans Bold"/>
              </a:rPr>
              <a:t> </a:t>
            </a:r>
            <a:r>
              <a:rPr lang="en-US" sz="2200" dirty="0" err="1">
                <a:solidFill>
                  <a:srgbClr val="000000"/>
                </a:solidFill>
                <a:latin typeface="Open Sans Bold"/>
              </a:rPr>
              <a:t>tiền</a:t>
            </a:r>
            <a:r>
              <a:rPr lang="en-US" sz="2200" dirty="0">
                <a:solidFill>
                  <a:srgbClr val="000000"/>
                </a:solidFill>
                <a:latin typeface="Open Sans Bold"/>
              </a:rPr>
              <a:t> </a:t>
            </a:r>
            <a:r>
              <a:rPr lang="en-US" sz="2200" dirty="0" err="1">
                <a:solidFill>
                  <a:srgbClr val="000000"/>
                </a:solidFill>
                <a:latin typeface="Open Sans Bold"/>
              </a:rPr>
              <a:t>là</a:t>
            </a:r>
            <a:r>
              <a:rPr lang="en-US" sz="2200" dirty="0">
                <a:solidFill>
                  <a:srgbClr val="000000"/>
                </a:solidFill>
                <a:latin typeface="Open Sans Bold"/>
              </a:rPr>
              <a:t> 1,6 </a:t>
            </a:r>
            <a:r>
              <a:rPr lang="en-US" sz="2200" dirty="0" err="1">
                <a:solidFill>
                  <a:srgbClr val="000000"/>
                </a:solidFill>
                <a:latin typeface="Open Sans Bold"/>
              </a:rPr>
              <a:t>đến</a:t>
            </a:r>
            <a:r>
              <a:rPr lang="en-US" sz="2200" dirty="0">
                <a:solidFill>
                  <a:srgbClr val="000000"/>
                </a:solidFill>
                <a:latin typeface="Open Sans Bold"/>
              </a:rPr>
              <a:t> 4 </a:t>
            </a:r>
            <a:r>
              <a:rPr lang="en-US" sz="2200" dirty="0" err="1">
                <a:solidFill>
                  <a:srgbClr val="000000"/>
                </a:solidFill>
                <a:latin typeface="Open Sans Bold"/>
              </a:rPr>
              <a:t>nghìn</a:t>
            </a:r>
            <a:r>
              <a:rPr lang="en-US" sz="2200" dirty="0">
                <a:solidFill>
                  <a:srgbClr val="000000"/>
                </a:solidFill>
                <a:latin typeface="Open Sans Bold"/>
              </a:rPr>
              <a:t> </a:t>
            </a:r>
            <a:r>
              <a:rPr lang="en-US" sz="2200" dirty="0" err="1">
                <a:solidFill>
                  <a:srgbClr val="000000"/>
                </a:solidFill>
                <a:latin typeface="Open Sans Bold"/>
              </a:rPr>
              <a:t>tỷ</a:t>
            </a:r>
            <a:r>
              <a:rPr lang="en-US" sz="2200" dirty="0">
                <a:solidFill>
                  <a:srgbClr val="000000"/>
                </a:solidFill>
                <a:latin typeface="Open Sans Bold"/>
              </a:rPr>
              <a:t> USD</a:t>
            </a:r>
          </a:p>
        </p:txBody>
      </p:sp>
      <p:sp>
        <p:nvSpPr>
          <p:cNvPr id="20" name="TextBox 35">
            <a:extLst>
              <a:ext uri="{FF2B5EF4-FFF2-40B4-BE49-F238E27FC236}">
                <a16:creationId xmlns:a16="http://schemas.microsoft.com/office/drawing/2014/main" id="{42F990D2-2434-62EA-BE0D-6A1016ED7AB5}"/>
              </a:ext>
            </a:extLst>
          </p:cNvPr>
          <p:cNvSpPr txBox="1"/>
          <p:nvPr/>
        </p:nvSpPr>
        <p:spPr>
          <a:xfrm>
            <a:off x="7466864" y="5447215"/>
            <a:ext cx="6706336" cy="959750"/>
          </a:xfrm>
          <a:prstGeom prst="rect">
            <a:avLst/>
          </a:prstGeom>
        </p:spPr>
        <p:txBody>
          <a:bodyPr wrap="square" lIns="0" tIns="0" rIns="0" bIns="0" rtlCol="0" anchor="t">
            <a:spAutoFit/>
          </a:bodyPr>
          <a:lstStyle/>
          <a:p>
            <a:pPr algn="l">
              <a:lnSpc>
                <a:spcPct val="150000"/>
              </a:lnSpc>
            </a:pPr>
            <a:r>
              <a:rPr lang="en-US" sz="2200" dirty="0">
                <a:solidFill>
                  <a:srgbClr val="000000"/>
                </a:solidFill>
                <a:latin typeface="Open Sans Bold"/>
              </a:rPr>
              <a:t>6/2023, FATF </a:t>
            </a:r>
            <a:r>
              <a:rPr lang="en-US" sz="2200" dirty="0" err="1">
                <a:solidFill>
                  <a:srgbClr val="000000"/>
                </a:solidFill>
                <a:latin typeface="Open Sans Bold"/>
              </a:rPr>
              <a:t>đưa</a:t>
            </a:r>
            <a:r>
              <a:rPr lang="en-US" sz="2200" dirty="0">
                <a:solidFill>
                  <a:srgbClr val="000000"/>
                </a:solidFill>
                <a:latin typeface="Open Sans Bold"/>
              </a:rPr>
              <a:t> </a:t>
            </a:r>
            <a:r>
              <a:rPr lang="en-US" sz="2200" dirty="0" err="1">
                <a:solidFill>
                  <a:srgbClr val="000000"/>
                </a:solidFill>
                <a:latin typeface="Open Sans Bold"/>
              </a:rPr>
              <a:t>Việt</a:t>
            </a:r>
            <a:r>
              <a:rPr lang="en-US" sz="2200" dirty="0">
                <a:solidFill>
                  <a:srgbClr val="000000"/>
                </a:solidFill>
                <a:latin typeface="Open Sans Bold"/>
              </a:rPr>
              <a:t> Nam </a:t>
            </a:r>
            <a:r>
              <a:rPr lang="en-US" sz="2200" dirty="0" err="1">
                <a:solidFill>
                  <a:srgbClr val="000000"/>
                </a:solidFill>
                <a:latin typeface="Open Sans Bold"/>
              </a:rPr>
              <a:t>vào</a:t>
            </a:r>
            <a:r>
              <a:rPr lang="en-US" sz="2200" dirty="0">
                <a:solidFill>
                  <a:srgbClr val="000000"/>
                </a:solidFill>
                <a:latin typeface="Open Sans Bold"/>
              </a:rPr>
              <a:t> </a:t>
            </a:r>
            <a:r>
              <a:rPr lang="en-US" sz="2200" dirty="0" err="1">
                <a:solidFill>
                  <a:srgbClr val="000000"/>
                </a:solidFill>
                <a:latin typeface="Open Sans Bold"/>
              </a:rPr>
              <a:t>danh</a:t>
            </a:r>
            <a:r>
              <a:rPr lang="en-US" sz="2200" dirty="0">
                <a:solidFill>
                  <a:srgbClr val="000000"/>
                </a:solidFill>
                <a:latin typeface="Open Sans Bold"/>
              </a:rPr>
              <a:t> </a:t>
            </a:r>
            <a:r>
              <a:rPr lang="en-US" sz="2200" dirty="0" err="1">
                <a:solidFill>
                  <a:srgbClr val="000000"/>
                </a:solidFill>
                <a:latin typeface="Open Sans Bold"/>
              </a:rPr>
              <a:t>sách</a:t>
            </a:r>
            <a:r>
              <a:rPr lang="en-US" sz="2200" dirty="0">
                <a:solidFill>
                  <a:srgbClr val="000000"/>
                </a:solidFill>
                <a:latin typeface="Open Sans Bold"/>
              </a:rPr>
              <a:t> </a:t>
            </a:r>
            <a:r>
              <a:rPr lang="en-US" sz="2200" dirty="0" err="1">
                <a:solidFill>
                  <a:srgbClr val="000000"/>
                </a:solidFill>
                <a:latin typeface="Open Sans Bold"/>
              </a:rPr>
              <a:t>giám</a:t>
            </a:r>
            <a:r>
              <a:rPr lang="en-US" sz="2200" dirty="0">
                <a:solidFill>
                  <a:srgbClr val="000000"/>
                </a:solidFill>
                <a:latin typeface="Open Sans Bold"/>
              </a:rPr>
              <a:t> </a:t>
            </a:r>
            <a:r>
              <a:rPr lang="en-US" sz="2200" dirty="0" err="1">
                <a:solidFill>
                  <a:srgbClr val="000000"/>
                </a:solidFill>
                <a:latin typeface="Open Sans Bold"/>
              </a:rPr>
              <a:t>sát</a:t>
            </a:r>
            <a:r>
              <a:rPr lang="en-US" sz="2200" dirty="0">
                <a:solidFill>
                  <a:srgbClr val="000000"/>
                </a:solidFill>
                <a:latin typeface="Open Sans Bold"/>
              </a:rPr>
              <a:t> </a:t>
            </a:r>
            <a:r>
              <a:rPr lang="en-US" sz="2200" dirty="0" err="1">
                <a:solidFill>
                  <a:srgbClr val="000000"/>
                </a:solidFill>
                <a:latin typeface="Open Sans Bold"/>
              </a:rPr>
              <a:t>tăng</a:t>
            </a:r>
            <a:r>
              <a:rPr lang="en-US" sz="2200" dirty="0">
                <a:solidFill>
                  <a:srgbClr val="000000"/>
                </a:solidFill>
                <a:latin typeface="Open Sans Bold"/>
              </a:rPr>
              <a:t> </a:t>
            </a:r>
            <a:r>
              <a:rPr lang="en-US" sz="2200" dirty="0" err="1">
                <a:solidFill>
                  <a:srgbClr val="000000"/>
                </a:solidFill>
                <a:latin typeface="Open Sans Bold"/>
              </a:rPr>
              <a:t>cường</a:t>
            </a:r>
            <a:r>
              <a:rPr lang="en-US" sz="2200" dirty="0">
                <a:solidFill>
                  <a:srgbClr val="000000"/>
                </a:solidFill>
                <a:latin typeface="Open Sans Bold"/>
              </a:rPr>
              <a:t> </a:t>
            </a:r>
            <a:r>
              <a:rPr lang="en-US" sz="2200" dirty="0">
                <a:solidFill>
                  <a:srgbClr val="000000"/>
                </a:solidFill>
                <a:latin typeface="Open Sans Bold"/>
                <a:sym typeface="Wingdings" panose="05000000000000000000" pitchFamily="2" charset="2"/>
              </a:rPr>
              <a:t> </a:t>
            </a:r>
            <a:r>
              <a:rPr lang="en-US" sz="2200" dirty="0" err="1">
                <a:solidFill>
                  <a:srgbClr val="000000"/>
                </a:solidFill>
                <a:latin typeface="Open Sans Bold"/>
                <a:sym typeface="Wingdings" panose="05000000000000000000" pitchFamily="2" charset="2"/>
              </a:rPr>
              <a:t>giảm</a:t>
            </a:r>
            <a:r>
              <a:rPr lang="en-US" sz="2200" dirty="0">
                <a:solidFill>
                  <a:srgbClr val="000000"/>
                </a:solidFill>
                <a:latin typeface="Open Sans Bold"/>
                <a:sym typeface="Wingdings" panose="05000000000000000000" pitchFamily="2" charset="2"/>
              </a:rPr>
              <a:t> </a:t>
            </a:r>
            <a:r>
              <a:rPr lang="en-US" sz="2200" dirty="0" err="1">
                <a:solidFill>
                  <a:srgbClr val="000000"/>
                </a:solidFill>
                <a:latin typeface="Open Sans Bold"/>
                <a:sym typeface="Wingdings" panose="05000000000000000000" pitchFamily="2" charset="2"/>
              </a:rPr>
              <a:t>uy</a:t>
            </a:r>
            <a:r>
              <a:rPr lang="en-US" sz="2200" dirty="0">
                <a:solidFill>
                  <a:srgbClr val="000000"/>
                </a:solidFill>
                <a:latin typeface="Open Sans Bold"/>
                <a:sym typeface="Wingdings" panose="05000000000000000000" pitchFamily="2" charset="2"/>
              </a:rPr>
              <a:t> </a:t>
            </a:r>
            <a:r>
              <a:rPr lang="en-US" sz="2200" dirty="0" err="1">
                <a:solidFill>
                  <a:srgbClr val="000000"/>
                </a:solidFill>
                <a:latin typeface="Open Sans Bold"/>
                <a:sym typeface="Wingdings" panose="05000000000000000000" pitchFamily="2" charset="2"/>
              </a:rPr>
              <a:t>tín</a:t>
            </a:r>
            <a:r>
              <a:rPr lang="en-US" sz="2200" dirty="0">
                <a:solidFill>
                  <a:srgbClr val="000000"/>
                </a:solidFill>
                <a:latin typeface="Open Sans Bold"/>
                <a:sym typeface="Wingdings" panose="05000000000000000000" pitchFamily="2" charset="2"/>
              </a:rPr>
              <a:t> </a:t>
            </a:r>
            <a:r>
              <a:rPr lang="en-US" sz="2200" dirty="0" err="1">
                <a:solidFill>
                  <a:srgbClr val="000000"/>
                </a:solidFill>
                <a:latin typeface="Open Sans Bold"/>
                <a:sym typeface="Wingdings" panose="05000000000000000000" pitchFamily="2" charset="2"/>
              </a:rPr>
              <a:t>của</a:t>
            </a:r>
            <a:r>
              <a:rPr lang="en-US" sz="2200" dirty="0">
                <a:solidFill>
                  <a:srgbClr val="000000"/>
                </a:solidFill>
                <a:latin typeface="Open Sans Bold"/>
                <a:sym typeface="Wingdings" panose="05000000000000000000" pitchFamily="2" charset="2"/>
              </a:rPr>
              <a:t> </a:t>
            </a:r>
            <a:r>
              <a:rPr lang="en-US" sz="2200" dirty="0" err="1">
                <a:solidFill>
                  <a:srgbClr val="000000"/>
                </a:solidFill>
                <a:latin typeface="Open Sans Bold"/>
                <a:sym typeface="Wingdings" panose="05000000000000000000" pitchFamily="2" charset="2"/>
              </a:rPr>
              <a:t>Việt</a:t>
            </a:r>
            <a:r>
              <a:rPr lang="en-US" sz="2200" dirty="0">
                <a:solidFill>
                  <a:srgbClr val="000000"/>
                </a:solidFill>
                <a:latin typeface="Open Sans Bold"/>
                <a:sym typeface="Wingdings" panose="05000000000000000000" pitchFamily="2" charset="2"/>
              </a:rPr>
              <a:t> Nam</a:t>
            </a:r>
            <a:endParaRPr lang="en-US" sz="2200" dirty="0">
              <a:solidFill>
                <a:srgbClr val="000000"/>
              </a:solidFill>
              <a:latin typeface="Open Sans 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wipe(left)">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4" fill="hold" grpId="1" nodeType="clickEffect">
                                  <p:stCondLst>
                                    <p:cond delay="0"/>
                                  </p:stCondLst>
                                  <p:childTnLst>
                                    <p:animEffect transition="out" filter="wipe(down)">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22" presetClass="exit" presetSubtype="4" fill="hold" grpId="1" nodeType="withEffect">
                                  <p:stCondLst>
                                    <p:cond delay="0"/>
                                  </p:stCondLst>
                                  <p:childTnLst>
                                    <p:animEffect transition="out" filter="wipe(down)">
                                      <p:cBhvr>
                                        <p:cTn id="22" dur="500"/>
                                        <p:tgtEl>
                                          <p:spTgt spid="20"/>
                                        </p:tgtEl>
                                      </p:cBhvr>
                                    </p:animEffect>
                                    <p:set>
                                      <p:cBhvr>
                                        <p:cTn id="23" dur="1" fill="hold">
                                          <p:stCondLst>
                                            <p:cond delay="499"/>
                                          </p:stCondLst>
                                        </p:cTn>
                                        <p:tgtEl>
                                          <p:spTgt spid="20"/>
                                        </p:tgtEl>
                                        <p:attrNameLst>
                                          <p:attrName>style.visibility</p:attrName>
                                        </p:attrNameLst>
                                      </p:cBhvr>
                                      <p:to>
                                        <p:strVal val="hidden"/>
                                      </p:to>
                                    </p:set>
                                  </p:childTnLst>
                                </p:cTn>
                              </p:par>
                            </p:childTnLst>
                          </p:cTn>
                        </p:par>
                        <p:par>
                          <p:cTn id="24" fill="hold">
                            <p:stCondLst>
                              <p:cond delay="500"/>
                            </p:stCondLst>
                            <p:childTnLst>
                              <p:par>
                                <p:cTn id="25" presetID="2" presetClass="entr" presetSubtype="4"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ppt_x"/>
                                          </p:val>
                                        </p:tav>
                                        <p:tav tm="100000">
                                          <p:val>
                                            <p:strVal val="#ppt_x"/>
                                          </p:val>
                                        </p:tav>
                                      </p:tavLst>
                                    </p:anim>
                                    <p:anim calcmode="lin" valueType="num">
                                      <p:cBhvr additive="base">
                                        <p:cTn id="2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54"/>
                                        </p:tgtEl>
                                        <p:attrNameLst>
                                          <p:attrName>style.visibility</p:attrName>
                                        </p:attrNameLst>
                                      </p:cBhvr>
                                      <p:to>
                                        <p:strVal val="visible"/>
                                      </p:to>
                                    </p:set>
                                    <p:anim calcmode="lin" valueType="num">
                                      <p:cBhvr additive="base">
                                        <p:cTn id="33" dur="500" fill="hold"/>
                                        <p:tgtEl>
                                          <p:spTgt spid="54"/>
                                        </p:tgtEl>
                                        <p:attrNameLst>
                                          <p:attrName>ppt_x</p:attrName>
                                        </p:attrNameLst>
                                      </p:cBhvr>
                                      <p:tavLst>
                                        <p:tav tm="0">
                                          <p:val>
                                            <p:strVal val="#ppt_x"/>
                                          </p:val>
                                        </p:tav>
                                        <p:tav tm="100000">
                                          <p:val>
                                            <p:strVal val="#ppt_x"/>
                                          </p:val>
                                        </p:tav>
                                      </p:tavLst>
                                    </p:anim>
                                    <p:anim calcmode="lin" valueType="num">
                                      <p:cBhvr additive="base">
                                        <p:cTn id="34"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20" grpId="0"/>
      <p:bldP spid="2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6157188" cy="10287000"/>
            <a:chOff x="0" y="0"/>
            <a:chExt cx="1621646" cy="2709333"/>
          </a:xfrm>
        </p:grpSpPr>
        <p:sp>
          <p:nvSpPr>
            <p:cNvPr id="3" name="Freeform 3"/>
            <p:cNvSpPr/>
            <p:nvPr/>
          </p:nvSpPr>
          <p:spPr>
            <a:xfrm>
              <a:off x="0" y="0"/>
              <a:ext cx="1621646" cy="2709333"/>
            </a:xfrm>
            <a:custGeom>
              <a:avLst/>
              <a:gdLst/>
              <a:ahLst/>
              <a:cxnLst/>
              <a:rect l="l" t="t" r="r" b="b"/>
              <a:pathLst>
                <a:path w="1621646" h="2709333">
                  <a:moveTo>
                    <a:pt x="0" y="0"/>
                  </a:moveTo>
                  <a:lnTo>
                    <a:pt x="1621646" y="0"/>
                  </a:lnTo>
                  <a:lnTo>
                    <a:pt x="1621646" y="2709333"/>
                  </a:lnTo>
                  <a:lnTo>
                    <a:pt x="0" y="2709333"/>
                  </a:lnTo>
                  <a:close/>
                </a:path>
              </a:pathLst>
            </a:custGeom>
            <a:solidFill>
              <a:srgbClr val="0345E4"/>
            </a:solidFill>
          </p:spPr>
          <p:txBody>
            <a:bodyPr/>
            <a:lstStyle/>
            <a:p>
              <a:endParaRPr lang="vi-VN"/>
            </a:p>
          </p:txBody>
        </p:sp>
        <p:sp>
          <p:nvSpPr>
            <p:cNvPr id="4" name="TextBox 4"/>
            <p:cNvSpPr txBox="1"/>
            <p:nvPr/>
          </p:nvSpPr>
          <p:spPr>
            <a:xfrm>
              <a:off x="0" y="-38100"/>
              <a:ext cx="1621646" cy="2747433"/>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028700" y="3727838"/>
            <a:ext cx="5004077" cy="2175514"/>
          </a:xfrm>
          <a:prstGeom prst="rect">
            <a:avLst/>
          </a:prstGeom>
        </p:spPr>
        <p:txBody>
          <a:bodyPr lIns="0" tIns="0" rIns="0" bIns="0" rtlCol="0" anchor="t">
            <a:spAutoFit/>
          </a:bodyPr>
          <a:lstStyle/>
          <a:p>
            <a:pPr marL="0" lvl="0" indent="0" algn="l">
              <a:lnSpc>
                <a:spcPts val="8834"/>
              </a:lnSpc>
            </a:pPr>
            <a:r>
              <a:rPr lang="en-US" sz="5699">
                <a:solidFill>
                  <a:srgbClr val="FFFFFF"/>
                </a:solidFill>
                <a:latin typeface="Inter Bold"/>
              </a:rPr>
              <a:t>TỔNG QUAN VỀ BÀI TOÁN </a:t>
            </a:r>
          </a:p>
        </p:txBody>
      </p:sp>
      <p:grpSp>
        <p:nvGrpSpPr>
          <p:cNvPr id="29" name="Group 28">
            <a:extLst>
              <a:ext uri="{FF2B5EF4-FFF2-40B4-BE49-F238E27FC236}">
                <a16:creationId xmlns:a16="http://schemas.microsoft.com/office/drawing/2014/main" id="{BB2A16EF-44E5-F75E-E5BD-71E084E93673}"/>
              </a:ext>
            </a:extLst>
          </p:cNvPr>
          <p:cNvGrpSpPr/>
          <p:nvPr/>
        </p:nvGrpSpPr>
        <p:grpSpPr>
          <a:xfrm>
            <a:off x="6604989" y="2249436"/>
            <a:ext cx="10082812" cy="1924244"/>
            <a:chOff x="6604989" y="2249436"/>
            <a:chExt cx="10082812" cy="1924244"/>
          </a:xfrm>
        </p:grpSpPr>
        <p:grpSp>
          <p:nvGrpSpPr>
            <p:cNvPr id="6" name="Group 6"/>
            <p:cNvGrpSpPr/>
            <p:nvPr/>
          </p:nvGrpSpPr>
          <p:grpSpPr>
            <a:xfrm>
              <a:off x="6604989" y="2249436"/>
              <a:ext cx="786721" cy="78672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txBody>
              <a:bodyPr/>
              <a:lstStyle/>
              <a:p>
                <a:endParaRPr lang="vi-VN"/>
              </a:p>
            </p:txBody>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779"/>
                  </a:lnSpc>
                </a:pPr>
                <a:r>
                  <a:rPr lang="en-US" sz="2699" dirty="0">
                    <a:solidFill>
                      <a:srgbClr val="FFFFFF"/>
                    </a:solidFill>
                    <a:latin typeface="Garet Bold"/>
                  </a:rPr>
                  <a:t>01</a:t>
                </a:r>
              </a:p>
            </p:txBody>
          </p:sp>
        </p:grpSp>
        <p:sp>
          <p:nvSpPr>
            <p:cNvPr id="9" name="TextBox 9"/>
            <p:cNvSpPr txBox="1"/>
            <p:nvPr/>
          </p:nvSpPr>
          <p:spPr>
            <a:xfrm>
              <a:off x="7627113" y="2962402"/>
              <a:ext cx="9060688" cy="1211278"/>
            </a:xfrm>
            <a:prstGeom prst="rect">
              <a:avLst/>
            </a:prstGeom>
          </p:spPr>
          <p:txBody>
            <a:bodyPr wrap="square" lIns="0" tIns="0" rIns="0" bIns="0" rtlCol="0" anchor="t">
              <a:spAutoFit/>
            </a:bodyPr>
            <a:lstStyle/>
            <a:p>
              <a:pPr algn="just">
                <a:lnSpc>
                  <a:spcPts val="4926"/>
                </a:lnSpc>
              </a:pPr>
              <a:r>
                <a:rPr lang="en-US" sz="3178" dirty="0" err="1">
                  <a:solidFill>
                    <a:srgbClr val="000000"/>
                  </a:solidFill>
                  <a:latin typeface="Open Sans"/>
                </a:rPr>
                <a:t>Khái</a:t>
              </a:r>
              <a:r>
                <a:rPr lang="en-US" sz="3178" dirty="0">
                  <a:solidFill>
                    <a:srgbClr val="000000"/>
                  </a:solidFill>
                  <a:latin typeface="Open Sans"/>
                </a:rPr>
                <a:t> </a:t>
              </a:r>
              <a:r>
                <a:rPr lang="en-US" sz="3178" dirty="0" err="1">
                  <a:solidFill>
                    <a:srgbClr val="000000"/>
                  </a:solidFill>
                  <a:latin typeface="Open Sans"/>
                </a:rPr>
                <a:t>niệm</a:t>
              </a:r>
              <a:r>
                <a:rPr lang="en-US" sz="3178" dirty="0">
                  <a:solidFill>
                    <a:srgbClr val="000000"/>
                  </a:solidFill>
                  <a:latin typeface="Open Sans"/>
                </a:rPr>
                <a:t> </a:t>
              </a:r>
              <a:r>
                <a:rPr lang="en-US" sz="3178" dirty="0" err="1">
                  <a:solidFill>
                    <a:srgbClr val="000000"/>
                  </a:solidFill>
                  <a:latin typeface="Open Sans"/>
                </a:rPr>
                <a:t>về</a:t>
              </a:r>
              <a:r>
                <a:rPr lang="en-US" sz="3178" dirty="0">
                  <a:solidFill>
                    <a:srgbClr val="000000"/>
                  </a:solidFill>
                  <a:latin typeface="Open Sans"/>
                </a:rPr>
                <a:t> </a:t>
              </a:r>
              <a:r>
                <a:rPr lang="en-US" sz="3178" dirty="0" err="1">
                  <a:solidFill>
                    <a:srgbClr val="000000"/>
                  </a:solidFill>
                  <a:latin typeface="Open Sans"/>
                </a:rPr>
                <a:t>rửa</a:t>
              </a:r>
              <a:r>
                <a:rPr lang="en-US" sz="3178" dirty="0">
                  <a:solidFill>
                    <a:srgbClr val="000000"/>
                  </a:solidFill>
                  <a:latin typeface="Open Sans"/>
                </a:rPr>
                <a:t> </a:t>
              </a:r>
              <a:r>
                <a:rPr lang="en-US" sz="3178" dirty="0" err="1">
                  <a:solidFill>
                    <a:srgbClr val="000000"/>
                  </a:solidFill>
                  <a:latin typeface="Open Sans"/>
                </a:rPr>
                <a:t>tiền</a:t>
              </a:r>
              <a:r>
                <a:rPr lang="en-US" sz="3178" dirty="0">
                  <a:solidFill>
                    <a:srgbClr val="000000"/>
                  </a:solidFill>
                  <a:latin typeface="Open Sans"/>
                </a:rPr>
                <a:t> </a:t>
              </a:r>
              <a:r>
                <a:rPr lang="en-US" sz="3178" dirty="0" err="1">
                  <a:solidFill>
                    <a:srgbClr val="000000"/>
                  </a:solidFill>
                  <a:latin typeface="Open Sans"/>
                </a:rPr>
                <a:t>và</a:t>
              </a:r>
              <a:r>
                <a:rPr lang="en-US" sz="3178" dirty="0">
                  <a:solidFill>
                    <a:srgbClr val="000000"/>
                  </a:solidFill>
                  <a:latin typeface="Open Sans"/>
                </a:rPr>
                <a:t> </a:t>
              </a:r>
              <a:r>
                <a:rPr lang="en-US" sz="3178" dirty="0" err="1">
                  <a:solidFill>
                    <a:srgbClr val="000000"/>
                  </a:solidFill>
                  <a:latin typeface="Open Sans"/>
                </a:rPr>
                <a:t>phòng</a:t>
              </a:r>
              <a:r>
                <a:rPr lang="en-US" sz="3178" dirty="0">
                  <a:solidFill>
                    <a:srgbClr val="000000"/>
                  </a:solidFill>
                  <a:latin typeface="Open Sans"/>
                </a:rPr>
                <a:t> </a:t>
              </a:r>
              <a:r>
                <a:rPr lang="en-US" sz="3178" dirty="0" err="1">
                  <a:solidFill>
                    <a:srgbClr val="000000"/>
                  </a:solidFill>
                  <a:latin typeface="Open Sans"/>
                </a:rPr>
                <a:t>chống</a:t>
              </a:r>
              <a:r>
                <a:rPr lang="en-US" sz="3178" dirty="0">
                  <a:solidFill>
                    <a:srgbClr val="000000"/>
                  </a:solidFill>
                  <a:latin typeface="Open Sans"/>
                </a:rPr>
                <a:t> </a:t>
              </a:r>
              <a:r>
                <a:rPr lang="en-US" sz="3178" dirty="0" err="1">
                  <a:solidFill>
                    <a:srgbClr val="000000"/>
                  </a:solidFill>
                  <a:latin typeface="Open Sans"/>
                </a:rPr>
                <a:t>rửa</a:t>
              </a:r>
              <a:r>
                <a:rPr lang="en-US" sz="3178" dirty="0">
                  <a:solidFill>
                    <a:srgbClr val="000000"/>
                  </a:solidFill>
                  <a:latin typeface="Open Sans"/>
                </a:rPr>
                <a:t> </a:t>
              </a:r>
              <a:r>
                <a:rPr lang="en-US" sz="3178" dirty="0" err="1">
                  <a:solidFill>
                    <a:srgbClr val="000000"/>
                  </a:solidFill>
                  <a:latin typeface="Open Sans"/>
                </a:rPr>
                <a:t>tiền</a:t>
              </a:r>
              <a:endParaRPr lang="en-US" sz="3178" dirty="0">
                <a:solidFill>
                  <a:srgbClr val="000000"/>
                </a:solidFill>
                <a:latin typeface="Open Sans"/>
              </a:endParaRPr>
            </a:p>
            <a:p>
              <a:pPr marL="0" lvl="0" indent="0" algn="just">
                <a:lnSpc>
                  <a:spcPts val="4926"/>
                </a:lnSpc>
              </a:pPr>
              <a:r>
                <a:rPr lang="en-US" sz="3178" dirty="0" err="1">
                  <a:solidFill>
                    <a:srgbClr val="000000"/>
                  </a:solidFill>
                  <a:latin typeface="Open Sans"/>
                </a:rPr>
                <a:t>Thực</a:t>
              </a:r>
              <a:r>
                <a:rPr lang="en-US" sz="3178" dirty="0">
                  <a:solidFill>
                    <a:srgbClr val="000000"/>
                  </a:solidFill>
                  <a:latin typeface="Open Sans"/>
                </a:rPr>
                <a:t> </a:t>
              </a:r>
              <a:r>
                <a:rPr lang="en-US" sz="3178" dirty="0" err="1">
                  <a:solidFill>
                    <a:srgbClr val="000000"/>
                  </a:solidFill>
                  <a:latin typeface="Open Sans"/>
                </a:rPr>
                <a:t>trạng</a:t>
              </a:r>
              <a:r>
                <a:rPr lang="en-US" sz="3178" dirty="0">
                  <a:solidFill>
                    <a:srgbClr val="000000"/>
                  </a:solidFill>
                  <a:latin typeface="Open Sans"/>
                </a:rPr>
                <a:t> </a:t>
              </a:r>
              <a:r>
                <a:rPr lang="en-US" sz="3178" dirty="0" err="1">
                  <a:solidFill>
                    <a:srgbClr val="000000"/>
                  </a:solidFill>
                  <a:latin typeface="Open Sans"/>
                </a:rPr>
                <a:t>phòng</a:t>
              </a:r>
              <a:r>
                <a:rPr lang="en-US" sz="3178" dirty="0">
                  <a:solidFill>
                    <a:srgbClr val="000000"/>
                  </a:solidFill>
                  <a:latin typeface="Open Sans"/>
                </a:rPr>
                <a:t> </a:t>
              </a:r>
              <a:r>
                <a:rPr lang="en-US" sz="3178" dirty="0" err="1">
                  <a:solidFill>
                    <a:srgbClr val="000000"/>
                  </a:solidFill>
                  <a:latin typeface="Open Sans"/>
                </a:rPr>
                <a:t>chống</a:t>
              </a:r>
              <a:r>
                <a:rPr lang="en-US" sz="3178" dirty="0">
                  <a:solidFill>
                    <a:srgbClr val="000000"/>
                  </a:solidFill>
                  <a:latin typeface="Open Sans"/>
                </a:rPr>
                <a:t> </a:t>
              </a:r>
              <a:r>
                <a:rPr lang="en-US" sz="3178" dirty="0" err="1">
                  <a:solidFill>
                    <a:srgbClr val="000000"/>
                  </a:solidFill>
                  <a:latin typeface="Open Sans"/>
                </a:rPr>
                <a:t>rửa</a:t>
              </a:r>
              <a:r>
                <a:rPr lang="en-US" sz="3178" dirty="0">
                  <a:solidFill>
                    <a:srgbClr val="000000"/>
                  </a:solidFill>
                  <a:latin typeface="Open Sans"/>
                </a:rPr>
                <a:t> </a:t>
              </a:r>
              <a:r>
                <a:rPr lang="en-US" sz="3178" dirty="0" err="1">
                  <a:solidFill>
                    <a:srgbClr val="000000"/>
                  </a:solidFill>
                  <a:latin typeface="Open Sans"/>
                </a:rPr>
                <a:t>tiền</a:t>
              </a:r>
              <a:r>
                <a:rPr lang="en-US" sz="3178" dirty="0">
                  <a:solidFill>
                    <a:srgbClr val="000000"/>
                  </a:solidFill>
                  <a:latin typeface="Open Sans"/>
                </a:rPr>
                <a:t> </a:t>
              </a:r>
              <a:r>
                <a:rPr lang="en-US" sz="3178" dirty="0" err="1">
                  <a:solidFill>
                    <a:srgbClr val="000000"/>
                  </a:solidFill>
                  <a:latin typeface="Open Sans"/>
                </a:rPr>
                <a:t>hiện</a:t>
              </a:r>
              <a:r>
                <a:rPr lang="en-US" sz="3178" dirty="0">
                  <a:solidFill>
                    <a:srgbClr val="000000"/>
                  </a:solidFill>
                  <a:latin typeface="Open Sans"/>
                </a:rPr>
                <a:t> nay</a:t>
              </a:r>
            </a:p>
          </p:txBody>
        </p:sp>
        <p:sp>
          <p:nvSpPr>
            <p:cNvPr id="10" name="TextBox 10"/>
            <p:cNvSpPr txBox="1"/>
            <p:nvPr/>
          </p:nvSpPr>
          <p:spPr>
            <a:xfrm>
              <a:off x="7655950" y="2249436"/>
              <a:ext cx="5912355" cy="561564"/>
            </a:xfrm>
            <a:prstGeom prst="rect">
              <a:avLst/>
            </a:prstGeom>
          </p:spPr>
          <p:txBody>
            <a:bodyPr lIns="0" tIns="0" rIns="0" bIns="0" rtlCol="0" anchor="t">
              <a:spAutoFit/>
            </a:bodyPr>
            <a:lstStyle/>
            <a:p>
              <a:pPr algn="l">
                <a:lnSpc>
                  <a:spcPts val="4599"/>
                </a:lnSpc>
              </a:pPr>
              <a:r>
                <a:rPr lang="en-US" sz="3500" b="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Thực</a:t>
              </a:r>
              <a:r>
                <a:rPr lang="en-US" sz="3500" b="1"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3500" b="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trạng</a:t>
              </a:r>
              <a:r>
                <a:rPr lang="en-US" sz="3500" b="1"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3500" b="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rửa</a:t>
              </a:r>
              <a:r>
                <a:rPr lang="en-US" sz="3500" b="1"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3500" b="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tiền</a:t>
              </a:r>
              <a:endParaRPr lang="en-US" sz="3500" b="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30" name="Group 29">
            <a:extLst>
              <a:ext uri="{FF2B5EF4-FFF2-40B4-BE49-F238E27FC236}">
                <a16:creationId xmlns:a16="http://schemas.microsoft.com/office/drawing/2014/main" id="{2498039F-2F28-BDAA-AA47-4590E338B79D}"/>
              </a:ext>
            </a:extLst>
          </p:cNvPr>
          <p:cNvGrpSpPr/>
          <p:nvPr/>
        </p:nvGrpSpPr>
        <p:grpSpPr>
          <a:xfrm>
            <a:off x="6604989" y="4911751"/>
            <a:ext cx="9854211" cy="2707703"/>
            <a:chOff x="6604989" y="4911751"/>
            <a:chExt cx="9854211" cy="2707703"/>
          </a:xfrm>
        </p:grpSpPr>
        <p:grpSp>
          <p:nvGrpSpPr>
            <p:cNvPr id="11" name="Group 11"/>
            <p:cNvGrpSpPr/>
            <p:nvPr/>
          </p:nvGrpSpPr>
          <p:grpSpPr>
            <a:xfrm>
              <a:off x="6604989" y="4911751"/>
              <a:ext cx="786721" cy="786721"/>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345E4"/>
              </a:solidFill>
              <a:ln cap="sq">
                <a:noFill/>
                <a:prstDash val="solid"/>
                <a:miter/>
              </a:ln>
            </p:spPr>
            <p:txBody>
              <a:bodyPr/>
              <a:lstStyle/>
              <a:p>
                <a:endParaRPr lang="vi-VN" dirty="0"/>
              </a:p>
            </p:txBody>
          </p:sp>
          <p:sp>
            <p:nvSpPr>
              <p:cNvPr id="13" name="TextBox 13"/>
              <p:cNvSpPr txBox="1"/>
              <p:nvPr/>
            </p:nvSpPr>
            <p:spPr>
              <a:xfrm>
                <a:off x="76200" y="19050"/>
                <a:ext cx="660400" cy="717550"/>
              </a:xfrm>
              <a:prstGeom prst="rect">
                <a:avLst/>
              </a:prstGeom>
            </p:spPr>
            <p:txBody>
              <a:bodyPr lIns="50800" tIns="50800" rIns="50800" bIns="50800" rtlCol="0" anchor="ctr"/>
              <a:lstStyle/>
              <a:p>
                <a:pPr algn="ctr">
                  <a:lnSpc>
                    <a:spcPts val="3640"/>
                  </a:lnSpc>
                </a:pPr>
                <a:r>
                  <a:rPr lang="en-US" sz="2600" dirty="0">
                    <a:solidFill>
                      <a:srgbClr val="FFFFFF"/>
                    </a:solidFill>
                    <a:latin typeface="Garet Bold"/>
                  </a:rPr>
                  <a:t>02</a:t>
                </a:r>
              </a:p>
            </p:txBody>
          </p:sp>
        </p:grpSp>
        <p:sp>
          <p:nvSpPr>
            <p:cNvPr id="14" name="TextBox 14"/>
            <p:cNvSpPr txBox="1"/>
            <p:nvPr/>
          </p:nvSpPr>
          <p:spPr>
            <a:xfrm>
              <a:off x="7627113" y="5789051"/>
              <a:ext cx="8832087" cy="1830403"/>
            </a:xfrm>
            <a:prstGeom prst="rect">
              <a:avLst/>
            </a:prstGeom>
          </p:spPr>
          <p:txBody>
            <a:bodyPr wrap="square" lIns="0" tIns="0" rIns="0" bIns="0" rtlCol="0" anchor="t">
              <a:spAutoFit/>
            </a:bodyPr>
            <a:lstStyle/>
            <a:p>
              <a:pPr marL="0" lvl="0" indent="0" algn="just">
                <a:lnSpc>
                  <a:spcPts val="4926"/>
                </a:lnSpc>
              </a:pPr>
              <a:r>
                <a:rPr lang="en-US" sz="3178" dirty="0" err="1">
                  <a:solidFill>
                    <a:srgbClr val="000000"/>
                  </a:solidFill>
                  <a:latin typeface="Open Sans"/>
                </a:rPr>
                <a:t>Một</a:t>
              </a:r>
              <a:r>
                <a:rPr lang="en-US" sz="3178" dirty="0">
                  <a:solidFill>
                    <a:srgbClr val="000000"/>
                  </a:solidFill>
                  <a:latin typeface="Open Sans"/>
                </a:rPr>
                <a:t> </a:t>
              </a:r>
              <a:r>
                <a:rPr lang="en-US" sz="3178" dirty="0" err="1">
                  <a:solidFill>
                    <a:srgbClr val="000000"/>
                  </a:solidFill>
                  <a:latin typeface="Open Sans"/>
                </a:rPr>
                <a:t>số</a:t>
              </a:r>
              <a:r>
                <a:rPr lang="en-US" sz="3178" dirty="0">
                  <a:solidFill>
                    <a:srgbClr val="000000"/>
                  </a:solidFill>
                  <a:latin typeface="Open Sans"/>
                </a:rPr>
                <a:t> </a:t>
              </a:r>
              <a:r>
                <a:rPr lang="en-US" sz="3178" dirty="0" err="1">
                  <a:solidFill>
                    <a:srgbClr val="000000"/>
                  </a:solidFill>
                  <a:latin typeface="Open Sans"/>
                </a:rPr>
                <a:t>nghiên</a:t>
              </a:r>
              <a:r>
                <a:rPr lang="en-US" sz="3178" dirty="0">
                  <a:solidFill>
                    <a:srgbClr val="000000"/>
                  </a:solidFill>
                  <a:latin typeface="Open Sans"/>
                </a:rPr>
                <a:t> </a:t>
              </a:r>
              <a:r>
                <a:rPr lang="en-US" sz="3178" dirty="0" err="1">
                  <a:solidFill>
                    <a:srgbClr val="000000"/>
                  </a:solidFill>
                  <a:latin typeface="Open Sans"/>
                </a:rPr>
                <a:t>cứu</a:t>
              </a:r>
              <a:r>
                <a:rPr lang="en-US" sz="3178" dirty="0">
                  <a:solidFill>
                    <a:srgbClr val="000000"/>
                  </a:solidFill>
                  <a:latin typeface="Open Sans"/>
                </a:rPr>
                <a:t> </a:t>
              </a:r>
              <a:r>
                <a:rPr lang="en-US" sz="3178" dirty="0" err="1">
                  <a:solidFill>
                    <a:srgbClr val="000000"/>
                  </a:solidFill>
                  <a:latin typeface="Open Sans"/>
                </a:rPr>
                <a:t>liên</a:t>
              </a:r>
              <a:r>
                <a:rPr lang="en-US" sz="3178" dirty="0">
                  <a:solidFill>
                    <a:srgbClr val="000000"/>
                  </a:solidFill>
                  <a:latin typeface="Open Sans"/>
                </a:rPr>
                <a:t> </a:t>
              </a:r>
              <a:r>
                <a:rPr lang="en-US" sz="3178" dirty="0" err="1">
                  <a:solidFill>
                    <a:srgbClr val="000000"/>
                  </a:solidFill>
                  <a:latin typeface="Open Sans"/>
                </a:rPr>
                <a:t>quan</a:t>
              </a:r>
              <a:r>
                <a:rPr lang="en-US" sz="3178" dirty="0">
                  <a:solidFill>
                    <a:srgbClr val="000000"/>
                  </a:solidFill>
                  <a:latin typeface="Open Sans"/>
                </a:rPr>
                <a:t> </a:t>
              </a:r>
              <a:r>
                <a:rPr lang="en-US" sz="3178" dirty="0" err="1">
                  <a:solidFill>
                    <a:srgbClr val="000000"/>
                  </a:solidFill>
                  <a:latin typeface="Open Sans"/>
                </a:rPr>
                <a:t>về</a:t>
              </a:r>
              <a:r>
                <a:rPr lang="en-US" sz="3178" dirty="0">
                  <a:solidFill>
                    <a:srgbClr val="000000"/>
                  </a:solidFill>
                  <a:latin typeface="Open Sans"/>
                </a:rPr>
                <a:t> </a:t>
              </a:r>
              <a:r>
                <a:rPr lang="en-US" sz="3178" dirty="0" err="1">
                  <a:solidFill>
                    <a:srgbClr val="000000"/>
                  </a:solidFill>
                  <a:latin typeface="Open Sans"/>
                </a:rPr>
                <a:t>bài</a:t>
              </a:r>
              <a:r>
                <a:rPr lang="en-US" sz="3178" dirty="0">
                  <a:solidFill>
                    <a:srgbClr val="000000"/>
                  </a:solidFill>
                  <a:latin typeface="Open Sans"/>
                </a:rPr>
                <a:t> </a:t>
              </a:r>
              <a:r>
                <a:rPr lang="en-US" sz="3178" dirty="0" err="1">
                  <a:solidFill>
                    <a:srgbClr val="000000"/>
                  </a:solidFill>
                  <a:latin typeface="Open Sans"/>
                </a:rPr>
                <a:t>toán</a:t>
              </a:r>
              <a:r>
                <a:rPr lang="en-US" sz="3178" dirty="0">
                  <a:solidFill>
                    <a:srgbClr val="000000"/>
                  </a:solidFill>
                  <a:latin typeface="Open Sans"/>
                </a:rPr>
                <a:t> </a:t>
              </a:r>
              <a:r>
                <a:rPr lang="en-US" sz="3178" dirty="0" err="1">
                  <a:solidFill>
                    <a:srgbClr val="000000"/>
                  </a:solidFill>
                  <a:latin typeface="Open Sans"/>
                </a:rPr>
                <a:t>ứng</a:t>
              </a:r>
              <a:r>
                <a:rPr lang="en-US" sz="3178" dirty="0">
                  <a:solidFill>
                    <a:srgbClr val="000000"/>
                  </a:solidFill>
                  <a:latin typeface="Open Sans"/>
                </a:rPr>
                <a:t> </a:t>
              </a:r>
              <a:r>
                <a:rPr lang="en-US" sz="3178" dirty="0" err="1">
                  <a:solidFill>
                    <a:srgbClr val="000000"/>
                  </a:solidFill>
                  <a:latin typeface="Open Sans"/>
                </a:rPr>
                <a:t>dụng</a:t>
              </a:r>
              <a:r>
                <a:rPr lang="en-US" sz="3178" dirty="0">
                  <a:solidFill>
                    <a:srgbClr val="000000"/>
                  </a:solidFill>
                  <a:latin typeface="Open Sans"/>
                </a:rPr>
                <a:t> </a:t>
              </a:r>
              <a:r>
                <a:rPr lang="en-US" sz="3178" dirty="0" err="1">
                  <a:solidFill>
                    <a:srgbClr val="000000"/>
                  </a:solidFill>
                  <a:latin typeface="Open Sans"/>
                </a:rPr>
                <a:t>học</a:t>
              </a:r>
              <a:r>
                <a:rPr lang="en-US" sz="3178" dirty="0">
                  <a:solidFill>
                    <a:srgbClr val="000000"/>
                  </a:solidFill>
                  <a:latin typeface="Open Sans"/>
                </a:rPr>
                <a:t> </a:t>
              </a:r>
              <a:r>
                <a:rPr lang="en-US" sz="3178" dirty="0" err="1">
                  <a:solidFill>
                    <a:srgbClr val="000000"/>
                  </a:solidFill>
                  <a:latin typeface="Open Sans"/>
                </a:rPr>
                <a:t>máy</a:t>
              </a:r>
              <a:r>
                <a:rPr lang="en-US" sz="3178" dirty="0">
                  <a:solidFill>
                    <a:srgbClr val="000000"/>
                  </a:solidFill>
                  <a:latin typeface="Open Sans"/>
                </a:rPr>
                <a:t> </a:t>
              </a:r>
              <a:r>
                <a:rPr lang="en-US" sz="3178" dirty="0" err="1">
                  <a:solidFill>
                    <a:srgbClr val="000000"/>
                  </a:solidFill>
                  <a:latin typeface="Open Sans"/>
                </a:rPr>
                <a:t>vào</a:t>
              </a:r>
              <a:r>
                <a:rPr lang="en-US" sz="3178" dirty="0">
                  <a:solidFill>
                    <a:srgbClr val="000000"/>
                  </a:solidFill>
                  <a:latin typeface="Open Sans"/>
                </a:rPr>
                <a:t> </a:t>
              </a:r>
              <a:r>
                <a:rPr lang="en-US" sz="3178" dirty="0" err="1">
                  <a:solidFill>
                    <a:srgbClr val="000000"/>
                  </a:solidFill>
                  <a:latin typeface="Open Sans"/>
                </a:rPr>
                <a:t>phát</a:t>
              </a:r>
              <a:r>
                <a:rPr lang="en-US" sz="3178" dirty="0">
                  <a:solidFill>
                    <a:srgbClr val="000000"/>
                  </a:solidFill>
                  <a:latin typeface="Open Sans"/>
                </a:rPr>
                <a:t> </a:t>
              </a:r>
              <a:r>
                <a:rPr lang="en-US" sz="3178" dirty="0" err="1">
                  <a:solidFill>
                    <a:srgbClr val="000000"/>
                  </a:solidFill>
                  <a:latin typeface="Open Sans"/>
                </a:rPr>
                <a:t>hiện</a:t>
              </a:r>
              <a:r>
                <a:rPr lang="en-US" sz="3178" dirty="0">
                  <a:solidFill>
                    <a:srgbClr val="000000"/>
                  </a:solidFill>
                  <a:latin typeface="Open Sans"/>
                </a:rPr>
                <a:t> </a:t>
              </a:r>
              <a:r>
                <a:rPr lang="en-US" sz="3178" dirty="0" err="1">
                  <a:solidFill>
                    <a:srgbClr val="000000"/>
                  </a:solidFill>
                  <a:latin typeface="Open Sans"/>
                </a:rPr>
                <a:t>giao</a:t>
              </a:r>
              <a:r>
                <a:rPr lang="en-US" sz="3178" dirty="0">
                  <a:solidFill>
                    <a:srgbClr val="000000"/>
                  </a:solidFill>
                  <a:latin typeface="Open Sans"/>
                </a:rPr>
                <a:t> </a:t>
              </a:r>
              <a:r>
                <a:rPr lang="en-US" sz="3178" dirty="0" err="1">
                  <a:solidFill>
                    <a:srgbClr val="000000"/>
                  </a:solidFill>
                  <a:latin typeface="Open Sans"/>
                </a:rPr>
                <a:t>dịch</a:t>
              </a:r>
              <a:r>
                <a:rPr lang="en-US" sz="3178" dirty="0">
                  <a:solidFill>
                    <a:srgbClr val="000000"/>
                  </a:solidFill>
                  <a:latin typeface="Open Sans"/>
                </a:rPr>
                <a:t> </a:t>
              </a:r>
              <a:r>
                <a:rPr lang="en-US" sz="3178" dirty="0" err="1">
                  <a:solidFill>
                    <a:srgbClr val="000000"/>
                  </a:solidFill>
                  <a:latin typeface="Open Sans"/>
                </a:rPr>
                <a:t>rửa</a:t>
              </a:r>
              <a:r>
                <a:rPr lang="en-US" sz="3178" dirty="0">
                  <a:solidFill>
                    <a:srgbClr val="000000"/>
                  </a:solidFill>
                  <a:latin typeface="Open Sans"/>
                </a:rPr>
                <a:t> </a:t>
              </a:r>
              <a:r>
                <a:rPr lang="en-US" sz="3178" dirty="0" err="1">
                  <a:solidFill>
                    <a:srgbClr val="000000"/>
                  </a:solidFill>
                  <a:latin typeface="Open Sans"/>
                </a:rPr>
                <a:t>tiền</a:t>
              </a:r>
              <a:r>
                <a:rPr lang="en-US" sz="3178" dirty="0">
                  <a:solidFill>
                    <a:srgbClr val="000000"/>
                  </a:solidFill>
                  <a:latin typeface="Open Sans"/>
                </a:rPr>
                <a:t> </a:t>
              </a:r>
              <a:r>
                <a:rPr lang="en-US" sz="3178" dirty="0" err="1">
                  <a:solidFill>
                    <a:srgbClr val="000000"/>
                  </a:solidFill>
                  <a:latin typeface="Open Sans"/>
                </a:rPr>
                <a:t>và</a:t>
              </a:r>
              <a:r>
                <a:rPr lang="en-US" sz="3178" dirty="0">
                  <a:solidFill>
                    <a:srgbClr val="000000"/>
                  </a:solidFill>
                  <a:latin typeface="Open Sans"/>
                </a:rPr>
                <a:t> </a:t>
              </a:r>
              <a:r>
                <a:rPr lang="en-US" sz="3178" dirty="0" err="1">
                  <a:solidFill>
                    <a:srgbClr val="000000"/>
                  </a:solidFill>
                  <a:latin typeface="Open Sans"/>
                </a:rPr>
                <a:t>nhận</a:t>
              </a:r>
              <a:r>
                <a:rPr lang="en-US" sz="3178" dirty="0">
                  <a:solidFill>
                    <a:srgbClr val="000000"/>
                  </a:solidFill>
                  <a:latin typeface="Open Sans"/>
                </a:rPr>
                <a:t> </a:t>
              </a:r>
              <a:r>
                <a:rPr lang="en-US" sz="3178" dirty="0" err="1">
                  <a:solidFill>
                    <a:srgbClr val="000000"/>
                  </a:solidFill>
                  <a:latin typeface="Open Sans"/>
                </a:rPr>
                <a:t>định</a:t>
              </a:r>
              <a:endParaRPr lang="en-US" sz="3178" dirty="0">
                <a:solidFill>
                  <a:srgbClr val="000000"/>
                </a:solidFill>
                <a:latin typeface="Open Sans"/>
              </a:endParaRPr>
            </a:p>
          </p:txBody>
        </p:sp>
        <p:sp>
          <p:nvSpPr>
            <p:cNvPr id="15" name="TextBox 15"/>
            <p:cNvSpPr txBox="1"/>
            <p:nvPr/>
          </p:nvSpPr>
          <p:spPr>
            <a:xfrm>
              <a:off x="7627112" y="5000093"/>
              <a:ext cx="5912355" cy="554720"/>
            </a:xfrm>
            <a:prstGeom prst="rect">
              <a:avLst/>
            </a:prstGeom>
          </p:spPr>
          <p:txBody>
            <a:bodyPr lIns="0" tIns="0" rIns="0" bIns="0" rtlCol="0" anchor="t">
              <a:spAutoFit/>
            </a:bodyPr>
            <a:lstStyle/>
            <a:p>
              <a:pPr algn="l">
                <a:lnSpc>
                  <a:spcPts val="4599"/>
                </a:lnSpc>
              </a:pPr>
              <a:r>
                <a:rPr lang="en-US" sz="3500" b="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Tổng</a:t>
              </a:r>
              <a:r>
                <a:rPr lang="en-US" sz="3500" b="1"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3500" b="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quan</a:t>
              </a:r>
              <a:r>
                <a:rPr lang="en-US" sz="3500" b="1"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3500" b="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nghiên</a:t>
              </a:r>
              <a:r>
                <a:rPr lang="en-US" sz="3500" b="1"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sz="3500" b="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cứu</a:t>
              </a:r>
              <a:endParaRPr lang="en-US" sz="3500" b="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 name="Group 16"/>
          <p:cNvGrpSpPr/>
          <p:nvPr/>
        </p:nvGrpSpPr>
        <p:grpSpPr>
          <a:xfrm>
            <a:off x="14961139" y="7619455"/>
            <a:ext cx="4596322" cy="4596322"/>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vi-VN"/>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rot="5400000">
            <a:off x="5920703" y="0"/>
            <a:ext cx="1479329" cy="1479329"/>
            <a:chOff x="0" y="0"/>
            <a:chExt cx="812800" cy="812800"/>
          </a:xfrm>
        </p:grpSpPr>
        <p:sp>
          <p:nvSpPr>
            <p:cNvPr id="20" name="Freeform 20"/>
            <p:cNvSpPr/>
            <p:nvPr/>
          </p:nvSpPr>
          <p:spPr>
            <a:xfrm>
              <a:off x="0" y="0"/>
              <a:ext cx="812800" cy="812800"/>
            </a:xfrm>
            <a:custGeom>
              <a:avLst/>
              <a:gdLst/>
              <a:ahLst/>
              <a:cxnLst/>
              <a:rect l="l" t="t" r="r" b="b"/>
              <a:pathLst>
                <a:path w="812800" h="812800">
                  <a:moveTo>
                    <a:pt x="266903" y="0"/>
                  </a:moveTo>
                  <a:lnTo>
                    <a:pt x="545897" y="0"/>
                  </a:lnTo>
                  <a:cubicBezTo>
                    <a:pt x="693303" y="0"/>
                    <a:pt x="812800" y="119497"/>
                    <a:pt x="812800" y="266903"/>
                  </a:cubicBezTo>
                  <a:lnTo>
                    <a:pt x="812800" y="545897"/>
                  </a:lnTo>
                  <a:cubicBezTo>
                    <a:pt x="812800" y="693303"/>
                    <a:pt x="693303" y="812800"/>
                    <a:pt x="545897" y="812800"/>
                  </a:cubicBezTo>
                  <a:lnTo>
                    <a:pt x="266903" y="812800"/>
                  </a:lnTo>
                  <a:cubicBezTo>
                    <a:pt x="119497" y="812800"/>
                    <a:pt x="0" y="693303"/>
                    <a:pt x="0" y="545897"/>
                  </a:cubicBezTo>
                  <a:lnTo>
                    <a:pt x="0" y="266903"/>
                  </a:lnTo>
                  <a:cubicBezTo>
                    <a:pt x="0" y="119497"/>
                    <a:pt x="119497" y="0"/>
                    <a:pt x="266903" y="0"/>
                  </a:cubicBezTo>
                  <a:close/>
                </a:path>
              </a:pathLst>
            </a:custGeom>
            <a:solidFill>
              <a:srgbClr val="0345E4">
                <a:alpha val="29804"/>
              </a:srgbClr>
            </a:solidFill>
          </p:spPr>
          <p:txBody>
            <a:bodyPr/>
            <a:lstStyle/>
            <a:p>
              <a:endParaRPr lang="vi-VN"/>
            </a:p>
          </p:txBody>
        </p:sp>
        <p:sp>
          <p:nvSpPr>
            <p:cNvPr id="21" name="TextBox 21"/>
            <p:cNvSpPr txBox="1"/>
            <p:nvPr/>
          </p:nvSpPr>
          <p:spPr>
            <a:xfrm>
              <a:off x="0" y="-38100"/>
              <a:ext cx="812800" cy="85090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rot="5400000">
            <a:off x="6935641" y="879247"/>
            <a:ext cx="771724" cy="771724"/>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0345E4">
                  <a:alpha val="40000"/>
                </a:srgbClr>
              </a:solidFill>
              <a:prstDash val="solid"/>
              <a:miter/>
            </a:ln>
          </p:spPr>
          <p:txBody>
            <a:bodyPr/>
            <a:lstStyle/>
            <a:p>
              <a:endParaRPr lang="vi-VN"/>
            </a:p>
          </p:txBody>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5" name="Group 25"/>
          <p:cNvGrpSpPr/>
          <p:nvPr/>
        </p:nvGrpSpPr>
        <p:grpSpPr>
          <a:xfrm rot="5400000">
            <a:off x="5622681" y="9917616"/>
            <a:ext cx="596043" cy="596043"/>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vi-VN"/>
            </a:p>
          </p:txBody>
        </p:sp>
        <p:sp>
          <p:nvSpPr>
            <p:cNvPr id="27" name="TextBox 2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8" name="Freeform 28"/>
          <p:cNvSpPr/>
          <p:nvPr/>
        </p:nvSpPr>
        <p:spPr>
          <a:xfrm>
            <a:off x="-4122589" y="3757695"/>
            <a:ext cx="10279777" cy="9341251"/>
          </a:xfrm>
          <a:custGeom>
            <a:avLst/>
            <a:gdLst/>
            <a:ahLst/>
            <a:cxnLst/>
            <a:rect l="l" t="t" r="r" b="b"/>
            <a:pathLst>
              <a:path w="10579035" h="9341251">
                <a:moveTo>
                  <a:pt x="0" y="0"/>
                </a:moveTo>
                <a:lnTo>
                  <a:pt x="10579035" y="0"/>
                </a:lnTo>
                <a:lnTo>
                  <a:pt x="10579035" y="9341252"/>
                </a:lnTo>
                <a:lnTo>
                  <a:pt x="0" y="9341252"/>
                </a:lnTo>
                <a:lnTo>
                  <a:pt x="0" y="0"/>
                </a:lnTo>
                <a:close/>
              </a:path>
            </a:pathLst>
          </a:custGeom>
          <a:blipFill>
            <a:blip r:embed="rId2"/>
            <a:stretch>
              <a:fillRect l="-23443" t="-12386" b="-12386"/>
            </a:stretch>
          </a:blipFill>
        </p:spPr>
        <p:txBody>
          <a:bodyPr/>
          <a:lstStyle/>
          <a:p>
            <a:endParaRPr lang="vi-V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anim calcmode="lin" valueType="num">
                                      <p:cBhvr>
                                        <p:cTn id="8" dur="500" fill="hold"/>
                                        <p:tgtEl>
                                          <p:spTgt spid="29"/>
                                        </p:tgtEl>
                                        <p:attrNameLst>
                                          <p:attrName>ppt_x</p:attrName>
                                        </p:attrNameLst>
                                      </p:cBhvr>
                                      <p:tavLst>
                                        <p:tav tm="0">
                                          <p:val>
                                            <p:strVal val="#ppt_x"/>
                                          </p:val>
                                        </p:tav>
                                        <p:tav tm="100000">
                                          <p:val>
                                            <p:strVal val="#ppt_x"/>
                                          </p:val>
                                        </p:tav>
                                      </p:tavLst>
                                    </p:anim>
                                    <p:anim calcmode="lin" valueType="num">
                                      <p:cBhvr>
                                        <p:cTn id="9" dur="5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anim calcmode="lin" valueType="num">
                                      <p:cBhvr>
                                        <p:cTn id="15" dur="500" fill="hold"/>
                                        <p:tgtEl>
                                          <p:spTgt spid="30"/>
                                        </p:tgtEl>
                                        <p:attrNameLst>
                                          <p:attrName>ppt_x</p:attrName>
                                        </p:attrNameLst>
                                      </p:cBhvr>
                                      <p:tavLst>
                                        <p:tav tm="0">
                                          <p:val>
                                            <p:strVal val="#ppt_x"/>
                                          </p:val>
                                        </p:tav>
                                        <p:tav tm="100000">
                                          <p:val>
                                            <p:strVal val="#ppt_x"/>
                                          </p:val>
                                        </p:tav>
                                      </p:tavLst>
                                    </p:anim>
                                    <p:anim calcmode="lin" valueType="num">
                                      <p:cBhvr>
                                        <p:cTn id="16"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5505845" cy="10287000"/>
            <a:chOff x="0" y="0"/>
            <a:chExt cx="1450099" cy="2709333"/>
          </a:xfrm>
        </p:grpSpPr>
        <p:sp>
          <p:nvSpPr>
            <p:cNvPr id="3" name="Freeform 3"/>
            <p:cNvSpPr/>
            <p:nvPr/>
          </p:nvSpPr>
          <p:spPr>
            <a:xfrm>
              <a:off x="0" y="0"/>
              <a:ext cx="1450099" cy="2709333"/>
            </a:xfrm>
            <a:custGeom>
              <a:avLst/>
              <a:gdLst/>
              <a:ahLst/>
              <a:cxnLst/>
              <a:rect l="l" t="t" r="r" b="b"/>
              <a:pathLst>
                <a:path w="1450099" h="2709333">
                  <a:moveTo>
                    <a:pt x="0" y="0"/>
                  </a:moveTo>
                  <a:lnTo>
                    <a:pt x="1450099" y="0"/>
                  </a:lnTo>
                  <a:lnTo>
                    <a:pt x="1450099" y="2709333"/>
                  </a:lnTo>
                  <a:lnTo>
                    <a:pt x="0" y="2709333"/>
                  </a:lnTo>
                  <a:close/>
                </a:path>
              </a:pathLst>
            </a:custGeom>
            <a:solidFill>
              <a:srgbClr val="0345E4"/>
            </a:solidFill>
          </p:spPr>
          <p:txBody>
            <a:bodyPr/>
            <a:lstStyle/>
            <a:p>
              <a:endParaRPr lang="vi-VN"/>
            </a:p>
          </p:txBody>
        </p:sp>
        <p:sp>
          <p:nvSpPr>
            <p:cNvPr id="4" name="TextBox 4"/>
            <p:cNvSpPr txBox="1"/>
            <p:nvPr/>
          </p:nvSpPr>
          <p:spPr>
            <a:xfrm>
              <a:off x="0" y="-38100"/>
              <a:ext cx="1450099" cy="2747433"/>
            </a:xfrm>
            <a:prstGeom prst="rect">
              <a:avLst/>
            </a:prstGeom>
          </p:spPr>
          <p:txBody>
            <a:bodyPr lIns="50800" tIns="50800" rIns="50800" bIns="50800" rtlCol="0" anchor="ctr"/>
            <a:lstStyle/>
            <a:p>
              <a:pPr algn="ctr">
                <a:lnSpc>
                  <a:spcPts val="2659"/>
                </a:lnSpc>
              </a:pPr>
              <a:endParaRPr/>
            </a:p>
          </p:txBody>
        </p:sp>
      </p:grpSp>
      <p:sp>
        <p:nvSpPr>
          <p:cNvPr id="33" name="TextBox 33"/>
          <p:cNvSpPr txBox="1"/>
          <p:nvPr/>
        </p:nvSpPr>
        <p:spPr>
          <a:xfrm>
            <a:off x="1028699" y="4084801"/>
            <a:ext cx="4477145" cy="1476173"/>
          </a:xfrm>
          <a:prstGeom prst="rect">
            <a:avLst/>
          </a:prstGeom>
        </p:spPr>
        <p:txBody>
          <a:bodyPr wrap="square" lIns="0" tIns="0" rIns="0" bIns="0" rtlCol="0" anchor="t">
            <a:spAutoFit/>
          </a:bodyPr>
          <a:lstStyle/>
          <a:p>
            <a:pPr algn="l">
              <a:lnSpc>
                <a:spcPts val="6019"/>
              </a:lnSpc>
            </a:pPr>
            <a:r>
              <a:rPr lang="en-US" sz="4400" b="1" spc="85" dirty="0">
                <a:solidFill>
                  <a:srgbClr val="FFFFFF"/>
                </a:solidFill>
                <a:latin typeface="Public Sans Bold" panose="020B0604020202020204" charset="0"/>
                <a:ea typeface="Open Sans" panose="020B0606030504020204" pitchFamily="34" charset="0"/>
                <a:cs typeface="Open Sans" panose="020B0606030504020204" pitchFamily="34" charset="0"/>
              </a:rPr>
              <a:t>KHÁI NIỆM VÀ THỰC TRẠNG</a:t>
            </a:r>
          </a:p>
        </p:txBody>
      </p:sp>
      <p:grpSp>
        <p:nvGrpSpPr>
          <p:cNvPr id="41" name="Group 40">
            <a:extLst>
              <a:ext uri="{FF2B5EF4-FFF2-40B4-BE49-F238E27FC236}">
                <a16:creationId xmlns:a16="http://schemas.microsoft.com/office/drawing/2014/main" id="{361EE987-2AA3-EF8C-AB6B-BCF94D689686}"/>
              </a:ext>
            </a:extLst>
          </p:cNvPr>
          <p:cNvGrpSpPr/>
          <p:nvPr/>
        </p:nvGrpSpPr>
        <p:grpSpPr>
          <a:xfrm>
            <a:off x="6039429" y="619323"/>
            <a:ext cx="10951979" cy="2593149"/>
            <a:chOff x="6039429" y="619323"/>
            <a:chExt cx="10951979" cy="2593149"/>
          </a:xfrm>
        </p:grpSpPr>
        <p:grpSp>
          <p:nvGrpSpPr>
            <p:cNvPr id="5" name="Group 5"/>
            <p:cNvGrpSpPr>
              <a:grpSpLocks noChangeAspect="1"/>
            </p:cNvGrpSpPr>
            <p:nvPr/>
          </p:nvGrpSpPr>
          <p:grpSpPr>
            <a:xfrm>
              <a:off x="6039429" y="633933"/>
              <a:ext cx="2578539" cy="2578539"/>
              <a:chOff x="0" y="0"/>
              <a:chExt cx="14840029" cy="14840029"/>
            </a:xfrm>
          </p:grpSpPr>
          <p:sp>
            <p:nvSpPr>
              <p:cNvPr id="6" name="Freeform 6"/>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345E4"/>
              </a:solidFill>
            </p:spPr>
            <p:txBody>
              <a:bodyPr/>
              <a:lstStyle/>
              <a:p>
                <a:endParaRPr lang="vi-VN"/>
              </a:p>
            </p:txBody>
          </p:sp>
          <p:sp>
            <p:nvSpPr>
              <p:cNvPr id="7" name="Freeform 7"/>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345E4"/>
              </a:solidFill>
            </p:spPr>
            <p:txBody>
              <a:bodyPr/>
              <a:lstStyle/>
              <a:p>
                <a:endParaRPr lang="vi-VN"/>
              </a:p>
            </p:txBody>
          </p:sp>
          <p:sp>
            <p:nvSpPr>
              <p:cNvPr id="8" name="Freeform 8"/>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2"/>
                <a:stretch>
                  <a:fillRect l="-24572" r="-24572"/>
                </a:stretch>
              </a:blipFill>
            </p:spPr>
            <p:txBody>
              <a:bodyPr/>
              <a:lstStyle/>
              <a:p>
                <a:endParaRPr lang="vi-VN"/>
              </a:p>
            </p:txBody>
          </p:sp>
        </p:grpSp>
        <p:grpSp>
          <p:nvGrpSpPr>
            <p:cNvPr id="29" name="Group 29"/>
            <p:cNvGrpSpPr/>
            <p:nvPr/>
          </p:nvGrpSpPr>
          <p:grpSpPr>
            <a:xfrm>
              <a:off x="8980969" y="619323"/>
              <a:ext cx="6681760" cy="714367"/>
              <a:chOff x="0" y="2523"/>
              <a:chExt cx="3717077" cy="454470"/>
            </a:xfrm>
          </p:grpSpPr>
          <p:sp>
            <p:nvSpPr>
              <p:cNvPr id="30" name="Freeform 30"/>
              <p:cNvSpPr/>
              <p:nvPr/>
            </p:nvSpPr>
            <p:spPr>
              <a:xfrm>
                <a:off x="0" y="22820"/>
                <a:ext cx="3481911" cy="425895"/>
              </a:xfrm>
              <a:custGeom>
                <a:avLst/>
                <a:gdLst/>
                <a:ahLst/>
                <a:cxnLst/>
                <a:rect l="l" t="t" r="r" b="b"/>
                <a:pathLst>
                  <a:path w="3481911" h="425895">
                    <a:moveTo>
                      <a:pt x="3278711" y="0"/>
                    </a:moveTo>
                    <a:cubicBezTo>
                      <a:pt x="3390936" y="0"/>
                      <a:pt x="3481911" y="95340"/>
                      <a:pt x="3481911" y="212948"/>
                    </a:cubicBezTo>
                    <a:cubicBezTo>
                      <a:pt x="3481911" y="330556"/>
                      <a:pt x="3390936" y="425895"/>
                      <a:pt x="3278711" y="425895"/>
                    </a:cubicBezTo>
                    <a:lnTo>
                      <a:pt x="203200" y="425895"/>
                    </a:lnTo>
                    <a:cubicBezTo>
                      <a:pt x="90976" y="425895"/>
                      <a:pt x="0" y="330556"/>
                      <a:pt x="0" y="212948"/>
                    </a:cubicBezTo>
                    <a:cubicBezTo>
                      <a:pt x="0" y="95340"/>
                      <a:pt x="90976" y="0"/>
                      <a:pt x="203200" y="0"/>
                    </a:cubicBezTo>
                    <a:close/>
                  </a:path>
                </a:pathLst>
              </a:custGeom>
              <a:solidFill>
                <a:srgbClr val="0345E4"/>
              </a:solidFill>
            </p:spPr>
            <p:txBody>
              <a:bodyPr/>
              <a:lstStyle/>
              <a:p>
                <a:endParaRPr lang="vi-VN"/>
              </a:p>
            </p:txBody>
          </p:sp>
          <p:sp>
            <p:nvSpPr>
              <p:cNvPr id="31" name="TextBox 31"/>
              <p:cNvSpPr txBox="1"/>
              <p:nvPr/>
            </p:nvSpPr>
            <p:spPr>
              <a:xfrm>
                <a:off x="235165" y="2523"/>
                <a:ext cx="3481912" cy="454470"/>
              </a:xfrm>
              <a:prstGeom prst="rect">
                <a:avLst/>
              </a:prstGeom>
            </p:spPr>
            <p:txBody>
              <a:bodyPr lIns="50800" tIns="50800" rIns="50800" bIns="50800" rtlCol="0" anchor="ctr"/>
              <a:lstStyle/>
              <a:p>
                <a:pPr>
                  <a:lnSpc>
                    <a:spcPts val="2799"/>
                  </a:lnSpc>
                </a:pPr>
                <a:r>
                  <a:rPr lang="en-US" sz="2200" dirty="0" err="1">
                    <a:solidFill>
                      <a:srgbClr val="FFFFFF"/>
                    </a:solidFill>
                    <a:latin typeface="Inter Bold" panose="020B0604020202020204" charset="0"/>
                    <a:ea typeface="Inter Bold" panose="020B0604020202020204" charset="0"/>
                  </a:rPr>
                  <a:t>Khái</a:t>
                </a:r>
                <a:r>
                  <a:rPr lang="en-US" sz="2200" dirty="0">
                    <a:solidFill>
                      <a:srgbClr val="FFFFFF"/>
                    </a:solidFill>
                    <a:latin typeface="Inter Bold" panose="020B0604020202020204" charset="0"/>
                    <a:ea typeface="Inter Bold" panose="020B0604020202020204" charset="0"/>
                  </a:rPr>
                  <a:t> </a:t>
                </a:r>
                <a:r>
                  <a:rPr lang="en-US" sz="2200" dirty="0" err="1">
                    <a:solidFill>
                      <a:srgbClr val="FFFFFF"/>
                    </a:solidFill>
                    <a:latin typeface="Inter Bold" panose="020B0604020202020204" charset="0"/>
                    <a:ea typeface="Inter Bold" panose="020B0604020202020204" charset="0"/>
                  </a:rPr>
                  <a:t>niệm</a:t>
                </a:r>
                <a:r>
                  <a:rPr lang="en-US" sz="2200" dirty="0">
                    <a:solidFill>
                      <a:srgbClr val="FFFFFF"/>
                    </a:solidFill>
                    <a:latin typeface="Inter Bold" panose="020B0604020202020204" charset="0"/>
                    <a:ea typeface="Inter Bold" panose="020B0604020202020204" charset="0"/>
                  </a:rPr>
                  <a:t> </a:t>
                </a:r>
                <a:r>
                  <a:rPr lang="en-US" sz="2200" dirty="0" err="1">
                    <a:solidFill>
                      <a:srgbClr val="FFFFFF"/>
                    </a:solidFill>
                    <a:latin typeface="Inter Bold" panose="020B0604020202020204" charset="0"/>
                    <a:ea typeface="Inter Bold" panose="020B0604020202020204" charset="0"/>
                  </a:rPr>
                  <a:t>rửa</a:t>
                </a:r>
                <a:r>
                  <a:rPr lang="en-US" sz="2200" dirty="0">
                    <a:solidFill>
                      <a:srgbClr val="FFFFFF"/>
                    </a:solidFill>
                    <a:latin typeface="Inter Bold" panose="020B0604020202020204" charset="0"/>
                    <a:ea typeface="Inter Bold" panose="020B0604020202020204" charset="0"/>
                  </a:rPr>
                  <a:t> </a:t>
                </a:r>
                <a:r>
                  <a:rPr lang="en-US" sz="2200" dirty="0" err="1">
                    <a:solidFill>
                      <a:srgbClr val="FFFFFF"/>
                    </a:solidFill>
                    <a:latin typeface="Inter Bold" panose="020B0604020202020204" charset="0"/>
                    <a:ea typeface="Inter Bold" panose="020B0604020202020204" charset="0"/>
                  </a:rPr>
                  <a:t>tiền</a:t>
                </a:r>
                <a:r>
                  <a:rPr lang="en-US" sz="2200" dirty="0">
                    <a:solidFill>
                      <a:srgbClr val="FFFFFF"/>
                    </a:solidFill>
                    <a:latin typeface="Inter Bold" panose="020B0604020202020204" charset="0"/>
                    <a:ea typeface="Inter Bold" panose="020B0604020202020204" charset="0"/>
                  </a:rPr>
                  <a:t> </a:t>
                </a:r>
                <a:r>
                  <a:rPr lang="en-US" sz="2200" dirty="0" err="1">
                    <a:solidFill>
                      <a:srgbClr val="FFFFFF"/>
                    </a:solidFill>
                    <a:latin typeface="Inter Bold" panose="020B0604020202020204" charset="0"/>
                    <a:ea typeface="Inter Bold" panose="020B0604020202020204" charset="0"/>
                  </a:rPr>
                  <a:t>và</a:t>
                </a:r>
                <a:r>
                  <a:rPr lang="en-US" sz="2200" dirty="0">
                    <a:solidFill>
                      <a:srgbClr val="FFFFFF"/>
                    </a:solidFill>
                    <a:latin typeface="Inter Bold" panose="020B0604020202020204" charset="0"/>
                    <a:ea typeface="Inter Bold" panose="020B0604020202020204" charset="0"/>
                  </a:rPr>
                  <a:t> PCRT</a:t>
                </a:r>
              </a:p>
            </p:txBody>
          </p:sp>
        </p:grpSp>
        <p:grpSp>
          <p:nvGrpSpPr>
            <p:cNvPr id="34" name="Group 34"/>
            <p:cNvGrpSpPr/>
            <p:nvPr/>
          </p:nvGrpSpPr>
          <p:grpSpPr>
            <a:xfrm>
              <a:off x="8980970" y="1511026"/>
              <a:ext cx="8010438" cy="1701446"/>
              <a:chOff x="0" y="0"/>
              <a:chExt cx="10680584" cy="2268595"/>
            </a:xfrm>
          </p:grpSpPr>
          <p:grpSp>
            <p:nvGrpSpPr>
              <p:cNvPr id="35" name="Group 35"/>
              <p:cNvGrpSpPr/>
              <p:nvPr/>
            </p:nvGrpSpPr>
            <p:grpSpPr>
              <a:xfrm>
                <a:off x="0" y="0"/>
                <a:ext cx="10680584" cy="2268595"/>
                <a:chOff x="0" y="0"/>
                <a:chExt cx="2109745" cy="448117"/>
              </a:xfrm>
            </p:grpSpPr>
            <p:sp>
              <p:nvSpPr>
                <p:cNvPr id="36" name="Freeform 36"/>
                <p:cNvSpPr/>
                <p:nvPr/>
              </p:nvSpPr>
              <p:spPr>
                <a:xfrm>
                  <a:off x="0" y="0"/>
                  <a:ext cx="2109745" cy="448117"/>
                </a:xfrm>
                <a:custGeom>
                  <a:avLst/>
                  <a:gdLst/>
                  <a:ahLst/>
                  <a:cxnLst/>
                  <a:rect l="l" t="t" r="r" b="b"/>
                  <a:pathLst>
                    <a:path w="2109745" h="448117">
                      <a:moveTo>
                        <a:pt x="49290" y="0"/>
                      </a:moveTo>
                      <a:lnTo>
                        <a:pt x="2060455" y="0"/>
                      </a:lnTo>
                      <a:cubicBezTo>
                        <a:pt x="2073527" y="0"/>
                        <a:pt x="2086065" y="5193"/>
                        <a:pt x="2095308" y="14437"/>
                      </a:cubicBezTo>
                      <a:cubicBezTo>
                        <a:pt x="2104552" y="23681"/>
                        <a:pt x="2109745" y="36218"/>
                        <a:pt x="2109745" y="49290"/>
                      </a:cubicBezTo>
                      <a:lnTo>
                        <a:pt x="2109745" y="398827"/>
                      </a:lnTo>
                      <a:cubicBezTo>
                        <a:pt x="2109745" y="426049"/>
                        <a:pt x="2087677" y="448117"/>
                        <a:pt x="2060455" y="448117"/>
                      </a:cubicBezTo>
                      <a:lnTo>
                        <a:pt x="49290" y="448117"/>
                      </a:lnTo>
                      <a:cubicBezTo>
                        <a:pt x="22068" y="448117"/>
                        <a:pt x="0" y="426049"/>
                        <a:pt x="0" y="398827"/>
                      </a:cubicBezTo>
                      <a:lnTo>
                        <a:pt x="0" y="49290"/>
                      </a:lnTo>
                      <a:cubicBezTo>
                        <a:pt x="0" y="22068"/>
                        <a:pt x="22068" y="0"/>
                        <a:pt x="49290" y="0"/>
                      </a:cubicBezTo>
                      <a:close/>
                    </a:path>
                  </a:pathLst>
                </a:custGeom>
                <a:solidFill>
                  <a:srgbClr val="E8ECEC"/>
                </a:solidFill>
              </p:spPr>
              <p:txBody>
                <a:bodyPr/>
                <a:lstStyle/>
                <a:p>
                  <a:endParaRPr lang="vi-VN"/>
                </a:p>
              </p:txBody>
            </p:sp>
            <p:sp>
              <p:nvSpPr>
                <p:cNvPr id="37" name="TextBox 37"/>
                <p:cNvSpPr txBox="1"/>
                <p:nvPr/>
              </p:nvSpPr>
              <p:spPr>
                <a:xfrm>
                  <a:off x="0" y="-38100"/>
                  <a:ext cx="2109745" cy="486217"/>
                </a:xfrm>
                <a:prstGeom prst="rect">
                  <a:avLst/>
                </a:prstGeom>
              </p:spPr>
              <p:txBody>
                <a:bodyPr lIns="50800" tIns="50800" rIns="50800" bIns="50800" rtlCol="0" anchor="ctr"/>
                <a:lstStyle/>
                <a:p>
                  <a:pPr algn="ctr">
                    <a:lnSpc>
                      <a:spcPts val="2659"/>
                    </a:lnSpc>
                  </a:pPr>
                  <a:endParaRPr/>
                </a:p>
              </p:txBody>
            </p:sp>
          </p:grpSp>
          <p:sp>
            <p:nvSpPr>
              <p:cNvPr id="38" name="TextBox 38"/>
              <p:cNvSpPr txBox="1"/>
              <p:nvPr/>
            </p:nvSpPr>
            <p:spPr>
              <a:xfrm>
                <a:off x="441561" y="227282"/>
                <a:ext cx="9797462" cy="1660313"/>
              </a:xfrm>
              <a:prstGeom prst="rect">
                <a:avLst/>
              </a:prstGeom>
            </p:spPr>
            <p:txBody>
              <a:bodyPr lIns="0" tIns="0" rIns="0" bIns="0" rtlCol="0" anchor="t">
                <a:spAutoFit/>
              </a:bodyPr>
              <a:lstStyle/>
              <a:p>
                <a:pPr marL="0" lvl="0" indent="0" algn="just">
                  <a:lnSpc>
                    <a:spcPts val="3410"/>
                  </a:lnSpc>
                </a:pPr>
                <a:r>
                  <a:rPr lang="en-US" sz="2200" dirty="0" err="1">
                    <a:solidFill>
                      <a:srgbClr val="000000"/>
                    </a:solidFill>
                    <a:latin typeface="Open Sans"/>
                  </a:rPr>
                  <a:t>Hành</a:t>
                </a:r>
                <a:r>
                  <a:rPr lang="en-US" sz="2200" dirty="0">
                    <a:solidFill>
                      <a:srgbClr val="000000"/>
                    </a:solidFill>
                    <a:latin typeface="Open Sans"/>
                  </a:rPr>
                  <a:t> vi </a:t>
                </a:r>
                <a:r>
                  <a:rPr lang="en-US" sz="2200" dirty="0" err="1">
                    <a:solidFill>
                      <a:srgbClr val="000000"/>
                    </a:solidFill>
                    <a:latin typeface="Open Sans"/>
                  </a:rPr>
                  <a:t>chuyển</a:t>
                </a:r>
                <a:r>
                  <a:rPr lang="en-US" sz="2200" dirty="0">
                    <a:solidFill>
                      <a:srgbClr val="000000"/>
                    </a:solidFill>
                    <a:latin typeface="Open Sans"/>
                  </a:rPr>
                  <a:t> </a:t>
                </a:r>
                <a:r>
                  <a:rPr lang="en-US" sz="2200" dirty="0" err="1">
                    <a:solidFill>
                      <a:srgbClr val="000000"/>
                    </a:solidFill>
                    <a:latin typeface="Open Sans"/>
                  </a:rPr>
                  <a:t>đổi</a:t>
                </a:r>
                <a:r>
                  <a:rPr lang="en-US" sz="2200" dirty="0">
                    <a:solidFill>
                      <a:srgbClr val="000000"/>
                    </a:solidFill>
                    <a:latin typeface="Open Sans"/>
                  </a:rPr>
                  <a:t> </a:t>
                </a:r>
                <a:r>
                  <a:rPr lang="en-US" sz="2200" dirty="0" err="1">
                    <a:solidFill>
                      <a:srgbClr val="000000"/>
                    </a:solidFill>
                    <a:latin typeface="Open Sans"/>
                  </a:rPr>
                  <a:t>các</a:t>
                </a:r>
                <a:r>
                  <a:rPr lang="en-US" sz="2200" dirty="0">
                    <a:solidFill>
                      <a:srgbClr val="000000"/>
                    </a:solidFill>
                    <a:latin typeface="Open Sans"/>
                  </a:rPr>
                  <a:t> </a:t>
                </a:r>
                <a:r>
                  <a:rPr lang="en-US" sz="2200" dirty="0" err="1">
                    <a:solidFill>
                      <a:srgbClr val="000000"/>
                    </a:solidFill>
                    <a:latin typeface="Open Sans"/>
                  </a:rPr>
                  <a:t>khoản</a:t>
                </a:r>
                <a:r>
                  <a:rPr lang="en-US" sz="2200" dirty="0">
                    <a:solidFill>
                      <a:srgbClr val="000000"/>
                    </a:solidFill>
                    <a:latin typeface="Open Sans"/>
                  </a:rPr>
                  <a:t> </a:t>
                </a:r>
                <a:r>
                  <a:rPr lang="en-US" sz="2200" dirty="0" err="1">
                    <a:solidFill>
                      <a:srgbClr val="000000"/>
                    </a:solidFill>
                    <a:latin typeface="Open Sans"/>
                  </a:rPr>
                  <a:t>lợi</a:t>
                </a:r>
                <a:r>
                  <a:rPr lang="en-US" sz="2200" dirty="0">
                    <a:solidFill>
                      <a:srgbClr val="000000"/>
                    </a:solidFill>
                    <a:latin typeface="Open Sans"/>
                  </a:rPr>
                  <a:t> </a:t>
                </a:r>
                <a:r>
                  <a:rPr lang="en-US" sz="2200" dirty="0" err="1">
                    <a:solidFill>
                      <a:srgbClr val="000000"/>
                    </a:solidFill>
                    <a:latin typeface="Open Sans"/>
                  </a:rPr>
                  <a:t>nhuận</a:t>
                </a:r>
                <a:r>
                  <a:rPr lang="en-US" sz="2200" dirty="0">
                    <a:solidFill>
                      <a:srgbClr val="000000"/>
                    </a:solidFill>
                    <a:latin typeface="Open Sans"/>
                  </a:rPr>
                  <a:t> </a:t>
                </a:r>
                <a:r>
                  <a:rPr lang="en-US" sz="2200" dirty="0" err="1">
                    <a:solidFill>
                      <a:srgbClr val="000000"/>
                    </a:solidFill>
                    <a:latin typeface="Open Sans"/>
                  </a:rPr>
                  <a:t>hoặc</a:t>
                </a:r>
                <a:r>
                  <a:rPr lang="en-US" sz="2200" dirty="0">
                    <a:solidFill>
                      <a:srgbClr val="000000"/>
                    </a:solidFill>
                    <a:latin typeface="Open Sans"/>
                  </a:rPr>
                  <a:t> </a:t>
                </a:r>
                <a:r>
                  <a:rPr lang="en-US" sz="2200" dirty="0" err="1">
                    <a:solidFill>
                      <a:srgbClr val="000000"/>
                    </a:solidFill>
                    <a:latin typeface="Open Sans"/>
                  </a:rPr>
                  <a:t>tài</a:t>
                </a:r>
                <a:r>
                  <a:rPr lang="en-US" sz="2200" dirty="0">
                    <a:solidFill>
                      <a:srgbClr val="000000"/>
                    </a:solidFill>
                    <a:latin typeface="Open Sans"/>
                  </a:rPr>
                  <a:t> </a:t>
                </a:r>
                <a:r>
                  <a:rPr lang="en-US" sz="2200" dirty="0" err="1">
                    <a:solidFill>
                      <a:srgbClr val="000000"/>
                    </a:solidFill>
                    <a:latin typeface="Open Sans"/>
                  </a:rPr>
                  <a:t>sản</a:t>
                </a:r>
                <a:r>
                  <a:rPr lang="en-US" sz="2200" dirty="0">
                    <a:solidFill>
                      <a:srgbClr val="000000"/>
                    </a:solidFill>
                    <a:latin typeface="Open Sans"/>
                  </a:rPr>
                  <a:t> </a:t>
                </a:r>
                <a:r>
                  <a:rPr lang="en-US" sz="2200" dirty="0" err="1">
                    <a:solidFill>
                      <a:srgbClr val="000000"/>
                    </a:solidFill>
                    <a:latin typeface="Open Sans"/>
                  </a:rPr>
                  <a:t>khác</a:t>
                </a:r>
                <a:r>
                  <a:rPr lang="en-US" sz="2200" dirty="0">
                    <a:solidFill>
                      <a:srgbClr val="000000"/>
                    </a:solidFill>
                    <a:latin typeface="Open Sans"/>
                  </a:rPr>
                  <a:t> </a:t>
                </a:r>
                <a:r>
                  <a:rPr lang="en-US" sz="2200" dirty="0" err="1">
                    <a:solidFill>
                      <a:srgbClr val="000000"/>
                    </a:solidFill>
                    <a:latin typeface="Open Sans"/>
                  </a:rPr>
                  <a:t>có</a:t>
                </a:r>
                <a:r>
                  <a:rPr lang="en-US" sz="2200" dirty="0">
                    <a:solidFill>
                      <a:srgbClr val="000000"/>
                    </a:solidFill>
                    <a:latin typeface="Open Sans"/>
                  </a:rPr>
                  <a:t> </a:t>
                </a:r>
                <a:r>
                  <a:rPr lang="en-US" sz="2200" dirty="0" err="1">
                    <a:solidFill>
                      <a:srgbClr val="000000"/>
                    </a:solidFill>
                    <a:latin typeface="Open Sans"/>
                  </a:rPr>
                  <a:t>được</a:t>
                </a:r>
                <a:r>
                  <a:rPr lang="en-US" sz="2200" dirty="0">
                    <a:solidFill>
                      <a:srgbClr val="000000"/>
                    </a:solidFill>
                    <a:latin typeface="Open Sans"/>
                  </a:rPr>
                  <a:t> </a:t>
                </a:r>
                <a:r>
                  <a:rPr lang="en-US" sz="2200" dirty="0" err="1">
                    <a:solidFill>
                      <a:srgbClr val="000000"/>
                    </a:solidFill>
                    <a:latin typeface="Open Sans"/>
                  </a:rPr>
                  <a:t>từ</a:t>
                </a:r>
                <a:r>
                  <a:rPr lang="en-US" sz="2200" dirty="0">
                    <a:solidFill>
                      <a:srgbClr val="000000"/>
                    </a:solidFill>
                    <a:latin typeface="Open Sans"/>
                  </a:rPr>
                  <a:t> </a:t>
                </a:r>
                <a:r>
                  <a:rPr lang="en-US" sz="2200" dirty="0" err="1">
                    <a:solidFill>
                      <a:srgbClr val="000000"/>
                    </a:solidFill>
                    <a:latin typeface="Open Sans"/>
                  </a:rPr>
                  <a:t>hành</a:t>
                </a:r>
                <a:r>
                  <a:rPr lang="en-US" sz="2200" dirty="0">
                    <a:solidFill>
                      <a:srgbClr val="000000"/>
                    </a:solidFill>
                    <a:latin typeface="Open Sans"/>
                  </a:rPr>
                  <a:t> vi </a:t>
                </a:r>
                <a:r>
                  <a:rPr lang="en-US" sz="2200" dirty="0" err="1">
                    <a:solidFill>
                      <a:srgbClr val="000000"/>
                    </a:solidFill>
                    <a:latin typeface="Open Sans"/>
                  </a:rPr>
                  <a:t>phạm</a:t>
                </a:r>
                <a:r>
                  <a:rPr lang="en-US" sz="2200" dirty="0">
                    <a:solidFill>
                      <a:srgbClr val="000000"/>
                    </a:solidFill>
                    <a:latin typeface="Open Sans"/>
                  </a:rPr>
                  <a:t> </a:t>
                </a:r>
                <a:r>
                  <a:rPr lang="en-US" sz="2200" dirty="0" err="1">
                    <a:solidFill>
                      <a:srgbClr val="000000"/>
                    </a:solidFill>
                    <a:latin typeface="Open Sans"/>
                  </a:rPr>
                  <a:t>tội</a:t>
                </a:r>
                <a:r>
                  <a:rPr lang="en-US" sz="2200" dirty="0">
                    <a:solidFill>
                      <a:srgbClr val="000000"/>
                    </a:solidFill>
                    <a:latin typeface="Open Sans"/>
                  </a:rPr>
                  <a:t> </a:t>
                </a:r>
                <a:r>
                  <a:rPr lang="en-US" sz="2200" dirty="0" err="1">
                    <a:solidFill>
                      <a:srgbClr val="000000"/>
                    </a:solidFill>
                    <a:latin typeface="Open Sans"/>
                  </a:rPr>
                  <a:t>trở</a:t>
                </a:r>
                <a:r>
                  <a:rPr lang="en-US" sz="2200" dirty="0">
                    <a:solidFill>
                      <a:srgbClr val="000000"/>
                    </a:solidFill>
                    <a:latin typeface="Open Sans"/>
                  </a:rPr>
                  <a:t> </a:t>
                </a:r>
                <a:r>
                  <a:rPr lang="en-US" sz="2200" dirty="0" err="1">
                    <a:solidFill>
                      <a:srgbClr val="000000"/>
                    </a:solidFill>
                    <a:latin typeface="Open Sans"/>
                  </a:rPr>
                  <a:t>thành</a:t>
                </a:r>
                <a:r>
                  <a:rPr lang="en-US" sz="2200" dirty="0">
                    <a:solidFill>
                      <a:srgbClr val="000000"/>
                    </a:solidFill>
                    <a:latin typeface="Open Sans"/>
                  </a:rPr>
                  <a:t> </a:t>
                </a:r>
                <a:r>
                  <a:rPr lang="en-US" sz="2200" dirty="0" err="1">
                    <a:solidFill>
                      <a:srgbClr val="000000"/>
                    </a:solidFill>
                    <a:latin typeface="Open Sans"/>
                  </a:rPr>
                  <a:t>các</a:t>
                </a:r>
                <a:r>
                  <a:rPr lang="en-US" sz="2200" dirty="0">
                    <a:solidFill>
                      <a:srgbClr val="000000"/>
                    </a:solidFill>
                    <a:latin typeface="Open Sans"/>
                  </a:rPr>
                  <a:t> </a:t>
                </a:r>
                <a:r>
                  <a:rPr lang="en-US" sz="2200" dirty="0" err="1">
                    <a:solidFill>
                      <a:srgbClr val="000000"/>
                    </a:solidFill>
                    <a:latin typeface="Open Sans"/>
                  </a:rPr>
                  <a:t>tài</a:t>
                </a:r>
                <a:r>
                  <a:rPr lang="en-US" sz="2200" dirty="0">
                    <a:solidFill>
                      <a:srgbClr val="000000"/>
                    </a:solidFill>
                    <a:latin typeface="Open Sans"/>
                  </a:rPr>
                  <a:t> </a:t>
                </a:r>
                <a:r>
                  <a:rPr lang="en-US" sz="2200" dirty="0" err="1">
                    <a:solidFill>
                      <a:srgbClr val="000000"/>
                    </a:solidFill>
                    <a:latin typeface="Open Sans"/>
                  </a:rPr>
                  <a:t>sản</a:t>
                </a:r>
                <a:r>
                  <a:rPr lang="en-US" sz="2200" dirty="0">
                    <a:solidFill>
                      <a:srgbClr val="000000"/>
                    </a:solidFill>
                    <a:latin typeface="Open Sans"/>
                  </a:rPr>
                  <a:t> </a:t>
                </a:r>
                <a:r>
                  <a:rPr lang="en-US" sz="2200" dirty="0" err="1">
                    <a:solidFill>
                      <a:srgbClr val="000000"/>
                    </a:solidFill>
                    <a:latin typeface="Open Sans"/>
                  </a:rPr>
                  <a:t>hợp</a:t>
                </a:r>
                <a:r>
                  <a:rPr lang="en-US" sz="2200" dirty="0">
                    <a:solidFill>
                      <a:srgbClr val="000000"/>
                    </a:solidFill>
                    <a:latin typeface="Open Sans"/>
                  </a:rPr>
                  <a:t> </a:t>
                </a:r>
                <a:r>
                  <a:rPr lang="en-US" sz="2200" dirty="0" err="1">
                    <a:solidFill>
                      <a:srgbClr val="000000"/>
                    </a:solidFill>
                    <a:latin typeface="Open Sans"/>
                  </a:rPr>
                  <a:t>pháp</a:t>
                </a:r>
                <a:r>
                  <a:rPr lang="en-US" sz="2200" dirty="0">
                    <a:solidFill>
                      <a:srgbClr val="000000"/>
                    </a:solidFill>
                    <a:latin typeface="Open Sans"/>
                  </a:rPr>
                  <a:t>.</a:t>
                </a:r>
              </a:p>
            </p:txBody>
          </p:sp>
        </p:grpSp>
      </p:grpSp>
      <p:grpSp>
        <p:nvGrpSpPr>
          <p:cNvPr id="45" name="Group 44">
            <a:extLst>
              <a:ext uri="{FF2B5EF4-FFF2-40B4-BE49-F238E27FC236}">
                <a16:creationId xmlns:a16="http://schemas.microsoft.com/office/drawing/2014/main" id="{3F02FB90-F267-53F5-E267-A9AECD592C81}"/>
              </a:ext>
            </a:extLst>
          </p:cNvPr>
          <p:cNvGrpSpPr/>
          <p:nvPr/>
        </p:nvGrpSpPr>
        <p:grpSpPr>
          <a:xfrm>
            <a:off x="6039429" y="3764599"/>
            <a:ext cx="10951979" cy="2557425"/>
            <a:chOff x="6039429" y="3764599"/>
            <a:chExt cx="10951979" cy="2557425"/>
          </a:xfrm>
        </p:grpSpPr>
        <p:grpSp>
          <p:nvGrpSpPr>
            <p:cNvPr id="9" name="Group 9"/>
            <p:cNvGrpSpPr>
              <a:grpSpLocks noChangeAspect="1"/>
            </p:cNvGrpSpPr>
            <p:nvPr/>
          </p:nvGrpSpPr>
          <p:grpSpPr>
            <a:xfrm>
              <a:off x="6039429" y="3764599"/>
              <a:ext cx="2557425" cy="2557425"/>
              <a:chOff x="0" y="0"/>
              <a:chExt cx="14840029" cy="14840029"/>
            </a:xfrm>
          </p:grpSpPr>
          <p:sp>
            <p:nvSpPr>
              <p:cNvPr id="10" name="Freeform 10"/>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345E4"/>
              </a:solidFill>
            </p:spPr>
            <p:txBody>
              <a:bodyPr/>
              <a:lstStyle/>
              <a:p>
                <a:endParaRPr lang="vi-VN"/>
              </a:p>
            </p:txBody>
          </p:sp>
          <p:sp>
            <p:nvSpPr>
              <p:cNvPr id="11" name="Freeform 11"/>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345E4"/>
              </a:solidFill>
            </p:spPr>
            <p:txBody>
              <a:bodyPr/>
              <a:lstStyle/>
              <a:p>
                <a:endParaRPr lang="vi-VN"/>
              </a:p>
            </p:txBody>
          </p:sp>
          <p:sp>
            <p:nvSpPr>
              <p:cNvPr id="12" name="Freeform 12"/>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24852" r="-24852"/>
                </a:stretch>
              </a:blipFill>
            </p:spPr>
            <p:txBody>
              <a:bodyPr/>
              <a:lstStyle/>
              <a:p>
                <a:endParaRPr lang="vi-VN"/>
              </a:p>
            </p:txBody>
          </p:sp>
        </p:grpSp>
        <p:grpSp>
          <p:nvGrpSpPr>
            <p:cNvPr id="13" name="Group 13"/>
            <p:cNvGrpSpPr/>
            <p:nvPr/>
          </p:nvGrpSpPr>
          <p:grpSpPr>
            <a:xfrm>
              <a:off x="8980970" y="3764599"/>
              <a:ext cx="6259028" cy="669452"/>
              <a:chOff x="0" y="0"/>
              <a:chExt cx="3481912" cy="425895"/>
            </a:xfrm>
          </p:grpSpPr>
          <p:sp>
            <p:nvSpPr>
              <p:cNvPr id="14" name="Freeform 14"/>
              <p:cNvSpPr/>
              <p:nvPr/>
            </p:nvSpPr>
            <p:spPr>
              <a:xfrm>
                <a:off x="0" y="0"/>
                <a:ext cx="3481911" cy="425895"/>
              </a:xfrm>
              <a:custGeom>
                <a:avLst/>
                <a:gdLst/>
                <a:ahLst/>
                <a:cxnLst/>
                <a:rect l="l" t="t" r="r" b="b"/>
                <a:pathLst>
                  <a:path w="3481911" h="425895">
                    <a:moveTo>
                      <a:pt x="3278711" y="0"/>
                    </a:moveTo>
                    <a:cubicBezTo>
                      <a:pt x="3390936" y="0"/>
                      <a:pt x="3481911" y="95340"/>
                      <a:pt x="3481911" y="212948"/>
                    </a:cubicBezTo>
                    <a:cubicBezTo>
                      <a:pt x="3481911" y="330556"/>
                      <a:pt x="3390936" y="425895"/>
                      <a:pt x="3278711" y="425895"/>
                    </a:cubicBezTo>
                    <a:lnTo>
                      <a:pt x="203200" y="425895"/>
                    </a:lnTo>
                    <a:cubicBezTo>
                      <a:pt x="90976" y="425895"/>
                      <a:pt x="0" y="330556"/>
                      <a:pt x="0" y="212948"/>
                    </a:cubicBezTo>
                    <a:cubicBezTo>
                      <a:pt x="0" y="95340"/>
                      <a:pt x="90976" y="0"/>
                      <a:pt x="203200" y="0"/>
                    </a:cubicBezTo>
                    <a:close/>
                  </a:path>
                </a:pathLst>
              </a:custGeom>
              <a:solidFill>
                <a:srgbClr val="0345E4"/>
              </a:solidFill>
            </p:spPr>
            <p:txBody>
              <a:bodyPr/>
              <a:lstStyle/>
              <a:p>
                <a:endParaRPr lang="vi-VN"/>
              </a:p>
            </p:txBody>
          </p:sp>
          <p:sp>
            <p:nvSpPr>
              <p:cNvPr id="15" name="TextBox 15"/>
              <p:cNvSpPr txBox="1"/>
              <p:nvPr/>
            </p:nvSpPr>
            <p:spPr>
              <a:xfrm>
                <a:off x="0" y="-28575"/>
                <a:ext cx="3481912" cy="454470"/>
              </a:xfrm>
              <a:prstGeom prst="rect">
                <a:avLst/>
              </a:prstGeom>
            </p:spPr>
            <p:txBody>
              <a:bodyPr lIns="50800" tIns="50800" rIns="50800" bIns="50800" rtlCol="0" anchor="ctr"/>
              <a:lstStyle/>
              <a:p>
                <a:pPr algn="ctr">
                  <a:lnSpc>
                    <a:spcPts val="2799"/>
                  </a:lnSpc>
                </a:pPr>
                <a:r>
                  <a:rPr lang="en-US" sz="2200" dirty="0" err="1">
                    <a:solidFill>
                      <a:srgbClr val="FFFFFF"/>
                    </a:solidFill>
                    <a:latin typeface="Inter Bold" panose="020B0604020202020204" charset="0"/>
                    <a:ea typeface="Inter Bold" panose="020B0604020202020204" charset="0"/>
                  </a:rPr>
                  <a:t>Thực</a:t>
                </a:r>
                <a:r>
                  <a:rPr lang="en-US" sz="2200" dirty="0">
                    <a:solidFill>
                      <a:srgbClr val="FFFFFF"/>
                    </a:solidFill>
                    <a:latin typeface="Inter Bold" panose="020B0604020202020204" charset="0"/>
                    <a:ea typeface="Inter Bold" panose="020B0604020202020204" charset="0"/>
                  </a:rPr>
                  <a:t> </a:t>
                </a:r>
                <a:r>
                  <a:rPr lang="en-US" sz="2200" dirty="0" err="1">
                    <a:solidFill>
                      <a:srgbClr val="FFFFFF"/>
                    </a:solidFill>
                    <a:latin typeface="Inter Bold" panose="020B0604020202020204" charset="0"/>
                    <a:ea typeface="Inter Bold" panose="020B0604020202020204" charset="0"/>
                  </a:rPr>
                  <a:t>trạng</a:t>
                </a:r>
                <a:r>
                  <a:rPr lang="en-US" sz="2200" dirty="0">
                    <a:solidFill>
                      <a:srgbClr val="FFFFFF"/>
                    </a:solidFill>
                    <a:latin typeface="Inter Bold" panose="020B0604020202020204" charset="0"/>
                    <a:ea typeface="Inter Bold" panose="020B0604020202020204" charset="0"/>
                  </a:rPr>
                  <a:t> </a:t>
                </a:r>
                <a:r>
                  <a:rPr lang="en-US" sz="2200" dirty="0" err="1">
                    <a:solidFill>
                      <a:srgbClr val="FFFFFF"/>
                    </a:solidFill>
                    <a:latin typeface="Inter Bold" panose="020B0604020202020204" charset="0"/>
                    <a:ea typeface="Inter Bold" panose="020B0604020202020204" charset="0"/>
                  </a:rPr>
                  <a:t>rửa</a:t>
                </a:r>
                <a:r>
                  <a:rPr lang="en-US" sz="2200" dirty="0">
                    <a:solidFill>
                      <a:srgbClr val="FFFFFF"/>
                    </a:solidFill>
                    <a:latin typeface="Inter Bold" panose="020B0604020202020204" charset="0"/>
                    <a:ea typeface="Inter Bold" panose="020B0604020202020204" charset="0"/>
                  </a:rPr>
                  <a:t> </a:t>
                </a:r>
                <a:r>
                  <a:rPr lang="en-US" sz="2200" dirty="0" err="1">
                    <a:solidFill>
                      <a:srgbClr val="FFFFFF"/>
                    </a:solidFill>
                    <a:latin typeface="Inter Bold" panose="020B0604020202020204" charset="0"/>
                    <a:ea typeface="Inter Bold" panose="020B0604020202020204" charset="0"/>
                  </a:rPr>
                  <a:t>tiền</a:t>
                </a:r>
                <a:r>
                  <a:rPr lang="en-US" sz="2200" dirty="0">
                    <a:solidFill>
                      <a:srgbClr val="FFFFFF"/>
                    </a:solidFill>
                    <a:latin typeface="Inter Bold" panose="020B0604020202020204" charset="0"/>
                    <a:ea typeface="Inter Bold" panose="020B0604020202020204" charset="0"/>
                  </a:rPr>
                  <a:t> </a:t>
                </a:r>
                <a:r>
                  <a:rPr lang="en-US" sz="2200" dirty="0" err="1">
                    <a:solidFill>
                      <a:srgbClr val="FFFFFF"/>
                    </a:solidFill>
                    <a:latin typeface="Inter Bold" panose="020B0604020202020204" charset="0"/>
                    <a:ea typeface="Inter Bold" panose="020B0604020202020204" charset="0"/>
                  </a:rPr>
                  <a:t>và</a:t>
                </a:r>
                <a:r>
                  <a:rPr lang="en-US" sz="2200" dirty="0">
                    <a:solidFill>
                      <a:srgbClr val="FFFFFF"/>
                    </a:solidFill>
                    <a:latin typeface="Inter Bold" panose="020B0604020202020204" charset="0"/>
                    <a:ea typeface="Inter Bold" panose="020B0604020202020204" charset="0"/>
                  </a:rPr>
                  <a:t> </a:t>
                </a:r>
                <a:r>
                  <a:rPr lang="en-US" sz="2200" dirty="0" err="1">
                    <a:solidFill>
                      <a:srgbClr val="FFFFFF"/>
                    </a:solidFill>
                    <a:latin typeface="Inter Bold" panose="020B0604020202020204" charset="0"/>
                    <a:ea typeface="Inter Bold" panose="020B0604020202020204" charset="0"/>
                  </a:rPr>
                  <a:t>công</a:t>
                </a:r>
                <a:r>
                  <a:rPr lang="en-US" sz="2200" dirty="0">
                    <a:solidFill>
                      <a:srgbClr val="FFFFFF"/>
                    </a:solidFill>
                    <a:latin typeface="Inter Bold" panose="020B0604020202020204" charset="0"/>
                    <a:ea typeface="Inter Bold" panose="020B0604020202020204" charset="0"/>
                  </a:rPr>
                  <a:t> </a:t>
                </a:r>
                <a:r>
                  <a:rPr lang="en-US" sz="2200" dirty="0" err="1">
                    <a:solidFill>
                      <a:srgbClr val="FFFFFF"/>
                    </a:solidFill>
                    <a:latin typeface="Inter Bold" panose="020B0604020202020204" charset="0"/>
                    <a:ea typeface="Inter Bold" panose="020B0604020202020204" charset="0"/>
                  </a:rPr>
                  <a:t>tác</a:t>
                </a:r>
                <a:r>
                  <a:rPr lang="en-US" sz="2200" dirty="0">
                    <a:solidFill>
                      <a:srgbClr val="FFFFFF"/>
                    </a:solidFill>
                    <a:latin typeface="Inter Bold" panose="020B0604020202020204" charset="0"/>
                    <a:ea typeface="Inter Bold" panose="020B0604020202020204" charset="0"/>
                  </a:rPr>
                  <a:t> PCRT</a:t>
                </a:r>
              </a:p>
            </p:txBody>
          </p:sp>
        </p:grpSp>
        <p:grpSp>
          <p:nvGrpSpPr>
            <p:cNvPr id="16" name="Group 16"/>
            <p:cNvGrpSpPr/>
            <p:nvPr/>
          </p:nvGrpSpPr>
          <p:grpSpPr>
            <a:xfrm>
              <a:off x="8980970" y="4662651"/>
              <a:ext cx="8010438" cy="1659373"/>
              <a:chOff x="0" y="0"/>
              <a:chExt cx="2109745" cy="437037"/>
            </a:xfrm>
          </p:grpSpPr>
          <p:sp>
            <p:nvSpPr>
              <p:cNvPr id="17" name="Freeform 17"/>
              <p:cNvSpPr/>
              <p:nvPr/>
            </p:nvSpPr>
            <p:spPr>
              <a:xfrm>
                <a:off x="0" y="0"/>
                <a:ext cx="2109745" cy="437037"/>
              </a:xfrm>
              <a:custGeom>
                <a:avLst/>
                <a:gdLst/>
                <a:ahLst/>
                <a:cxnLst/>
                <a:rect l="l" t="t" r="r" b="b"/>
                <a:pathLst>
                  <a:path w="2109745" h="437037">
                    <a:moveTo>
                      <a:pt x="49290" y="0"/>
                    </a:moveTo>
                    <a:lnTo>
                      <a:pt x="2060455" y="0"/>
                    </a:lnTo>
                    <a:cubicBezTo>
                      <a:pt x="2073527" y="0"/>
                      <a:pt x="2086065" y="5193"/>
                      <a:pt x="2095308" y="14437"/>
                    </a:cubicBezTo>
                    <a:cubicBezTo>
                      <a:pt x="2104552" y="23681"/>
                      <a:pt x="2109745" y="36218"/>
                      <a:pt x="2109745" y="49290"/>
                    </a:cubicBezTo>
                    <a:lnTo>
                      <a:pt x="2109745" y="387746"/>
                    </a:lnTo>
                    <a:cubicBezTo>
                      <a:pt x="2109745" y="414968"/>
                      <a:pt x="2087677" y="437037"/>
                      <a:pt x="2060455" y="437037"/>
                    </a:cubicBezTo>
                    <a:lnTo>
                      <a:pt x="49290" y="437037"/>
                    </a:lnTo>
                    <a:cubicBezTo>
                      <a:pt x="22068" y="437037"/>
                      <a:pt x="0" y="414968"/>
                      <a:pt x="0" y="387746"/>
                    </a:cubicBezTo>
                    <a:lnTo>
                      <a:pt x="0" y="49290"/>
                    </a:lnTo>
                    <a:cubicBezTo>
                      <a:pt x="0" y="22068"/>
                      <a:pt x="22068" y="0"/>
                      <a:pt x="49290" y="0"/>
                    </a:cubicBezTo>
                    <a:close/>
                  </a:path>
                </a:pathLst>
              </a:custGeom>
              <a:solidFill>
                <a:srgbClr val="E8ECEC"/>
              </a:solidFill>
            </p:spPr>
            <p:txBody>
              <a:bodyPr/>
              <a:lstStyle/>
              <a:p>
                <a:endParaRPr lang="vi-VN"/>
              </a:p>
            </p:txBody>
          </p:sp>
          <p:sp>
            <p:nvSpPr>
              <p:cNvPr id="18" name="TextBox 18"/>
              <p:cNvSpPr txBox="1"/>
              <p:nvPr/>
            </p:nvSpPr>
            <p:spPr>
              <a:xfrm>
                <a:off x="0" y="-38100"/>
                <a:ext cx="2109745" cy="475137"/>
              </a:xfrm>
              <a:prstGeom prst="rect">
                <a:avLst/>
              </a:prstGeom>
            </p:spPr>
            <p:txBody>
              <a:bodyPr lIns="50800" tIns="50800" rIns="50800" bIns="50800" rtlCol="0" anchor="ctr"/>
              <a:lstStyle/>
              <a:p>
                <a:pPr algn="ctr">
                  <a:lnSpc>
                    <a:spcPts val="2659"/>
                  </a:lnSpc>
                </a:pPr>
                <a:endParaRPr/>
              </a:p>
            </p:txBody>
          </p:sp>
        </p:grpSp>
        <p:sp>
          <p:nvSpPr>
            <p:cNvPr id="39" name="TextBox 39"/>
            <p:cNvSpPr txBox="1"/>
            <p:nvPr/>
          </p:nvSpPr>
          <p:spPr>
            <a:xfrm>
              <a:off x="9439707" y="4776478"/>
              <a:ext cx="7133783" cy="1264285"/>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a:rPr>
                <a:t>Ở Mỹ chi phí chống rửa tiền được ước tính vào mức 23,5 tỷ đô la mỗi năm. Các ngân hàng ở châu Âu cũng gần bằng với 20 tỷ đô la được chi tiêu hàng năm</a:t>
              </a:r>
            </a:p>
          </p:txBody>
        </p:sp>
      </p:grpSp>
      <p:grpSp>
        <p:nvGrpSpPr>
          <p:cNvPr id="46" name="Group 45">
            <a:extLst>
              <a:ext uri="{FF2B5EF4-FFF2-40B4-BE49-F238E27FC236}">
                <a16:creationId xmlns:a16="http://schemas.microsoft.com/office/drawing/2014/main" id="{7F847BDE-6CC2-0FFE-2775-3985E5884A3B}"/>
              </a:ext>
            </a:extLst>
          </p:cNvPr>
          <p:cNvGrpSpPr/>
          <p:nvPr/>
        </p:nvGrpSpPr>
        <p:grpSpPr>
          <a:xfrm>
            <a:off x="6039429" y="6895264"/>
            <a:ext cx="10951979" cy="2599499"/>
            <a:chOff x="6039429" y="6895264"/>
            <a:chExt cx="10951979" cy="2599499"/>
          </a:xfrm>
        </p:grpSpPr>
        <p:grpSp>
          <p:nvGrpSpPr>
            <p:cNvPr id="19" name="Group 19"/>
            <p:cNvGrpSpPr>
              <a:grpSpLocks noChangeAspect="1"/>
            </p:cNvGrpSpPr>
            <p:nvPr/>
          </p:nvGrpSpPr>
          <p:grpSpPr>
            <a:xfrm>
              <a:off x="6039429" y="7075513"/>
              <a:ext cx="2419250" cy="2419250"/>
              <a:chOff x="0" y="0"/>
              <a:chExt cx="14840029" cy="14840029"/>
            </a:xfrm>
          </p:grpSpPr>
          <p:sp>
            <p:nvSpPr>
              <p:cNvPr id="20" name="Freeform 20"/>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345E4"/>
              </a:solidFill>
            </p:spPr>
            <p:txBody>
              <a:bodyPr/>
              <a:lstStyle/>
              <a:p>
                <a:endParaRPr lang="vi-VN"/>
              </a:p>
            </p:txBody>
          </p:sp>
          <p:sp>
            <p:nvSpPr>
              <p:cNvPr id="21" name="Freeform 21"/>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345E4"/>
              </a:solidFill>
            </p:spPr>
            <p:txBody>
              <a:bodyPr/>
              <a:lstStyle/>
              <a:p>
                <a:endParaRPr lang="vi-VN"/>
              </a:p>
            </p:txBody>
          </p:sp>
          <p:sp>
            <p:nvSpPr>
              <p:cNvPr id="22" name="Freeform 22"/>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4"/>
                <a:stretch>
                  <a:fillRect l="-32275" r="-32275"/>
                </a:stretch>
              </a:blipFill>
            </p:spPr>
            <p:txBody>
              <a:bodyPr/>
              <a:lstStyle/>
              <a:p>
                <a:endParaRPr lang="vi-VN"/>
              </a:p>
            </p:txBody>
          </p:sp>
        </p:grpSp>
        <p:grpSp>
          <p:nvGrpSpPr>
            <p:cNvPr id="23" name="Group 23"/>
            <p:cNvGrpSpPr/>
            <p:nvPr/>
          </p:nvGrpSpPr>
          <p:grpSpPr>
            <a:xfrm>
              <a:off x="8671892" y="6895264"/>
              <a:ext cx="6568102" cy="714368"/>
              <a:chOff x="-171941" y="0"/>
              <a:chExt cx="3653852" cy="454470"/>
            </a:xfrm>
          </p:grpSpPr>
          <p:sp>
            <p:nvSpPr>
              <p:cNvPr id="24" name="Freeform 24"/>
              <p:cNvSpPr/>
              <p:nvPr/>
            </p:nvSpPr>
            <p:spPr>
              <a:xfrm>
                <a:off x="0" y="0"/>
                <a:ext cx="3481911" cy="425895"/>
              </a:xfrm>
              <a:custGeom>
                <a:avLst/>
                <a:gdLst/>
                <a:ahLst/>
                <a:cxnLst/>
                <a:rect l="l" t="t" r="r" b="b"/>
                <a:pathLst>
                  <a:path w="3481911" h="425895">
                    <a:moveTo>
                      <a:pt x="3278711" y="0"/>
                    </a:moveTo>
                    <a:cubicBezTo>
                      <a:pt x="3390936" y="0"/>
                      <a:pt x="3481911" y="95340"/>
                      <a:pt x="3481911" y="212948"/>
                    </a:cubicBezTo>
                    <a:cubicBezTo>
                      <a:pt x="3481911" y="330556"/>
                      <a:pt x="3390936" y="425895"/>
                      <a:pt x="3278711" y="425895"/>
                    </a:cubicBezTo>
                    <a:lnTo>
                      <a:pt x="203200" y="425895"/>
                    </a:lnTo>
                    <a:cubicBezTo>
                      <a:pt x="90976" y="425895"/>
                      <a:pt x="0" y="330556"/>
                      <a:pt x="0" y="212948"/>
                    </a:cubicBezTo>
                    <a:cubicBezTo>
                      <a:pt x="0" y="95340"/>
                      <a:pt x="90976" y="0"/>
                      <a:pt x="203200" y="0"/>
                    </a:cubicBezTo>
                    <a:close/>
                  </a:path>
                </a:pathLst>
              </a:custGeom>
              <a:solidFill>
                <a:srgbClr val="0345E4"/>
              </a:solidFill>
            </p:spPr>
            <p:txBody>
              <a:bodyPr/>
              <a:lstStyle/>
              <a:p>
                <a:endParaRPr lang="vi-VN"/>
              </a:p>
            </p:txBody>
          </p:sp>
          <p:sp>
            <p:nvSpPr>
              <p:cNvPr id="25" name="TextBox 25"/>
              <p:cNvSpPr txBox="1"/>
              <p:nvPr/>
            </p:nvSpPr>
            <p:spPr>
              <a:xfrm>
                <a:off x="-171941" y="0"/>
                <a:ext cx="3481912" cy="454470"/>
              </a:xfrm>
              <a:prstGeom prst="rect">
                <a:avLst/>
              </a:prstGeom>
            </p:spPr>
            <p:txBody>
              <a:bodyPr lIns="50800" tIns="50800" rIns="50800" bIns="50800" rtlCol="0" anchor="ctr"/>
              <a:lstStyle/>
              <a:p>
                <a:pPr algn="ctr">
                  <a:lnSpc>
                    <a:spcPts val="2799"/>
                  </a:lnSpc>
                </a:pPr>
                <a:r>
                  <a:rPr lang="en-US" sz="2200" dirty="0" err="1">
                    <a:solidFill>
                      <a:srgbClr val="FFFFFF"/>
                    </a:solidFill>
                    <a:latin typeface="Inter Bold" panose="020B0604020202020204" charset="0"/>
                    <a:ea typeface="Inter Bold" panose="020B0604020202020204" charset="0"/>
                  </a:rPr>
                  <a:t>Tầm</a:t>
                </a:r>
                <a:r>
                  <a:rPr lang="en-US" sz="2200" dirty="0">
                    <a:solidFill>
                      <a:srgbClr val="FFFFFF"/>
                    </a:solidFill>
                    <a:latin typeface="Inter Bold" panose="020B0604020202020204" charset="0"/>
                    <a:ea typeface="Inter Bold" panose="020B0604020202020204" charset="0"/>
                  </a:rPr>
                  <a:t> </a:t>
                </a:r>
                <a:r>
                  <a:rPr lang="en-US" sz="2200" dirty="0" err="1">
                    <a:solidFill>
                      <a:srgbClr val="FFFFFF"/>
                    </a:solidFill>
                    <a:latin typeface="Inter Bold" panose="020B0604020202020204" charset="0"/>
                    <a:ea typeface="Inter Bold" panose="020B0604020202020204" charset="0"/>
                  </a:rPr>
                  <a:t>quan</a:t>
                </a:r>
                <a:r>
                  <a:rPr lang="en-US" sz="2200" dirty="0">
                    <a:solidFill>
                      <a:srgbClr val="FFFFFF"/>
                    </a:solidFill>
                    <a:latin typeface="Inter Bold" panose="020B0604020202020204" charset="0"/>
                    <a:ea typeface="Inter Bold" panose="020B0604020202020204" charset="0"/>
                  </a:rPr>
                  <a:t> </a:t>
                </a:r>
                <a:r>
                  <a:rPr lang="en-US" sz="2200" dirty="0" err="1">
                    <a:solidFill>
                      <a:srgbClr val="FFFFFF"/>
                    </a:solidFill>
                    <a:latin typeface="Inter Bold" panose="020B0604020202020204" charset="0"/>
                    <a:ea typeface="Inter Bold" panose="020B0604020202020204" charset="0"/>
                  </a:rPr>
                  <a:t>trọng</a:t>
                </a:r>
                <a:r>
                  <a:rPr lang="en-US" sz="2200" dirty="0">
                    <a:solidFill>
                      <a:srgbClr val="FFFFFF"/>
                    </a:solidFill>
                    <a:latin typeface="Inter Bold" panose="020B0604020202020204" charset="0"/>
                    <a:ea typeface="Inter Bold" panose="020B0604020202020204" charset="0"/>
                  </a:rPr>
                  <a:t> </a:t>
                </a:r>
                <a:r>
                  <a:rPr lang="en-US" sz="2200" dirty="0" err="1">
                    <a:solidFill>
                      <a:srgbClr val="FFFFFF"/>
                    </a:solidFill>
                    <a:latin typeface="Inter Bold" panose="020B0604020202020204" charset="0"/>
                    <a:ea typeface="Inter Bold" panose="020B0604020202020204" charset="0"/>
                  </a:rPr>
                  <a:t>của</a:t>
                </a:r>
                <a:r>
                  <a:rPr lang="en-US" sz="2200" dirty="0">
                    <a:solidFill>
                      <a:srgbClr val="FFFFFF"/>
                    </a:solidFill>
                    <a:latin typeface="Inter Bold" panose="020B0604020202020204" charset="0"/>
                    <a:ea typeface="Inter Bold" panose="020B0604020202020204" charset="0"/>
                  </a:rPr>
                  <a:t> </a:t>
                </a:r>
                <a:r>
                  <a:rPr lang="en-US" sz="2200" dirty="0" err="1">
                    <a:solidFill>
                      <a:srgbClr val="FFFFFF"/>
                    </a:solidFill>
                    <a:latin typeface="Inter Bold" panose="020B0604020202020204" charset="0"/>
                    <a:ea typeface="Inter Bold" panose="020B0604020202020204" charset="0"/>
                  </a:rPr>
                  <a:t>ứng</a:t>
                </a:r>
                <a:r>
                  <a:rPr lang="en-US" sz="2200" dirty="0">
                    <a:solidFill>
                      <a:srgbClr val="FFFFFF"/>
                    </a:solidFill>
                    <a:latin typeface="Inter Bold" panose="020B0604020202020204" charset="0"/>
                    <a:ea typeface="Inter Bold" panose="020B0604020202020204" charset="0"/>
                  </a:rPr>
                  <a:t> </a:t>
                </a:r>
                <a:r>
                  <a:rPr lang="en-US" sz="2200" dirty="0" err="1">
                    <a:solidFill>
                      <a:srgbClr val="FFFFFF"/>
                    </a:solidFill>
                    <a:latin typeface="Inter Bold" panose="020B0604020202020204" charset="0"/>
                    <a:ea typeface="Inter Bold" panose="020B0604020202020204" charset="0"/>
                  </a:rPr>
                  <a:t>dụng</a:t>
                </a:r>
                <a:r>
                  <a:rPr lang="en-US" sz="2200" dirty="0">
                    <a:solidFill>
                      <a:srgbClr val="FFFFFF"/>
                    </a:solidFill>
                    <a:latin typeface="Inter Bold" panose="020B0604020202020204" charset="0"/>
                    <a:ea typeface="Inter Bold" panose="020B0604020202020204" charset="0"/>
                  </a:rPr>
                  <a:t> AI</a:t>
                </a:r>
              </a:p>
            </p:txBody>
          </p:sp>
        </p:grpSp>
        <p:grpSp>
          <p:nvGrpSpPr>
            <p:cNvPr id="26" name="Group 26"/>
            <p:cNvGrpSpPr/>
            <p:nvPr/>
          </p:nvGrpSpPr>
          <p:grpSpPr>
            <a:xfrm>
              <a:off x="8980970" y="7793316"/>
              <a:ext cx="8010438" cy="1701446"/>
              <a:chOff x="0" y="0"/>
              <a:chExt cx="2109745" cy="448117"/>
            </a:xfrm>
          </p:grpSpPr>
          <p:sp>
            <p:nvSpPr>
              <p:cNvPr id="27" name="Freeform 27"/>
              <p:cNvSpPr/>
              <p:nvPr/>
            </p:nvSpPr>
            <p:spPr>
              <a:xfrm>
                <a:off x="0" y="0"/>
                <a:ext cx="2109745" cy="448117"/>
              </a:xfrm>
              <a:custGeom>
                <a:avLst/>
                <a:gdLst/>
                <a:ahLst/>
                <a:cxnLst/>
                <a:rect l="l" t="t" r="r" b="b"/>
                <a:pathLst>
                  <a:path w="2109745" h="448117">
                    <a:moveTo>
                      <a:pt x="49290" y="0"/>
                    </a:moveTo>
                    <a:lnTo>
                      <a:pt x="2060455" y="0"/>
                    </a:lnTo>
                    <a:cubicBezTo>
                      <a:pt x="2073527" y="0"/>
                      <a:pt x="2086065" y="5193"/>
                      <a:pt x="2095308" y="14437"/>
                    </a:cubicBezTo>
                    <a:cubicBezTo>
                      <a:pt x="2104552" y="23681"/>
                      <a:pt x="2109745" y="36218"/>
                      <a:pt x="2109745" y="49290"/>
                    </a:cubicBezTo>
                    <a:lnTo>
                      <a:pt x="2109745" y="398827"/>
                    </a:lnTo>
                    <a:cubicBezTo>
                      <a:pt x="2109745" y="426049"/>
                      <a:pt x="2087677" y="448117"/>
                      <a:pt x="2060455" y="448117"/>
                    </a:cubicBezTo>
                    <a:lnTo>
                      <a:pt x="49290" y="448117"/>
                    </a:lnTo>
                    <a:cubicBezTo>
                      <a:pt x="22068" y="448117"/>
                      <a:pt x="0" y="426049"/>
                      <a:pt x="0" y="398827"/>
                    </a:cubicBezTo>
                    <a:lnTo>
                      <a:pt x="0" y="49290"/>
                    </a:lnTo>
                    <a:cubicBezTo>
                      <a:pt x="0" y="22068"/>
                      <a:pt x="22068" y="0"/>
                      <a:pt x="49290" y="0"/>
                    </a:cubicBezTo>
                    <a:close/>
                  </a:path>
                </a:pathLst>
              </a:custGeom>
              <a:solidFill>
                <a:srgbClr val="E8ECEC"/>
              </a:solidFill>
            </p:spPr>
            <p:txBody>
              <a:bodyPr/>
              <a:lstStyle/>
              <a:p>
                <a:endParaRPr lang="vi-VN"/>
              </a:p>
            </p:txBody>
          </p:sp>
          <p:sp>
            <p:nvSpPr>
              <p:cNvPr id="28" name="TextBox 28"/>
              <p:cNvSpPr txBox="1"/>
              <p:nvPr/>
            </p:nvSpPr>
            <p:spPr>
              <a:xfrm>
                <a:off x="0" y="-38100"/>
                <a:ext cx="2109745" cy="486217"/>
              </a:xfrm>
              <a:prstGeom prst="rect">
                <a:avLst/>
              </a:prstGeom>
            </p:spPr>
            <p:txBody>
              <a:bodyPr lIns="50800" tIns="50800" rIns="50800" bIns="50800" rtlCol="0" anchor="ctr"/>
              <a:lstStyle/>
              <a:p>
                <a:pPr algn="ctr">
                  <a:lnSpc>
                    <a:spcPts val="2659"/>
                  </a:lnSpc>
                </a:pPr>
                <a:endParaRPr/>
              </a:p>
            </p:txBody>
          </p:sp>
        </p:grpSp>
        <p:sp>
          <p:nvSpPr>
            <p:cNvPr id="40" name="TextBox 40"/>
            <p:cNvSpPr txBox="1"/>
            <p:nvPr/>
          </p:nvSpPr>
          <p:spPr>
            <a:xfrm>
              <a:off x="9439707" y="7893429"/>
              <a:ext cx="7133783" cy="1264285"/>
            </a:xfrm>
            <a:prstGeom prst="rect">
              <a:avLst/>
            </a:prstGeom>
          </p:spPr>
          <p:txBody>
            <a:bodyPr lIns="0" tIns="0" rIns="0" bIns="0" rtlCol="0" anchor="t">
              <a:spAutoFit/>
            </a:bodyPr>
            <a:lstStyle/>
            <a:p>
              <a:pPr marL="0" lvl="0" indent="0" algn="just">
                <a:lnSpc>
                  <a:spcPts val="3410"/>
                </a:lnSpc>
              </a:pPr>
              <a:r>
                <a:rPr lang="en-US" sz="2200">
                  <a:solidFill>
                    <a:srgbClr val="000000"/>
                  </a:solidFill>
                  <a:latin typeface="Open Sans"/>
                </a:rPr>
                <a:t>Cải thiện độ chính xác của việc phát hiện, giảm các kết quả dương tính giả, đồng thời chủ động giám sát và phát hiện các giao dịch rửa tiền</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left)">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left)">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wipe(left)">
                                      <p:cBhvr>
                                        <p:cTn id="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8068744" cy="10287000"/>
            <a:chOff x="0" y="0"/>
            <a:chExt cx="2125101" cy="2709333"/>
          </a:xfrm>
        </p:grpSpPr>
        <p:sp>
          <p:nvSpPr>
            <p:cNvPr id="3" name="Freeform 3"/>
            <p:cNvSpPr/>
            <p:nvPr/>
          </p:nvSpPr>
          <p:spPr>
            <a:xfrm>
              <a:off x="0" y="0"/>
              <a:ext cx="2125101" cy="2709333"/>
            </a:xfrm>
            <a:custGeom>
              <a:avLst/>
              <a:gdLst/>
              <a:ahLst/>
              <a:cxnLst/>
              <a:rect l="l" t="t" r="r" b="b"/>
              <a:pathLst>
                <a:path w="2125101" h="2709333">
                  <a:moveTo>
                    <a:pt x="0" y="0"/>
                  </a:moveTo>
                  <a:lnTo>
                    <a:pt x="2125101" y="0"/>
                  </a:lnTo>
                  <a:lnTo>
                    <a:pt x="2125101" y="2709333"/>
                  </a:lnTo>
                  <a:lnTo>
                    <a:pt x="0" y="2709333"/>
                  </a:lnTo>
                  <a:close/>
                </a:path>
              </a:pathLst>
            </a:custGeom>
            <a:solidFill>
              <a:srgbClr val="0345E4"/>
            </a:solidFill>
          </p:spPr>
          <p:txBody>
            <a:bodyPr/>
            <a:lstStyle/>
            <a:p>
              <a:endParaRPr lang="vi-VN"/>
            </a:p>
          </p:txBody>
        </p:sp>
        <p:sp>
          <p:nvSpPr>
            <p:cNvPr id="4" name="TextBox 4"/>
            <p:cNvSpPr txBox="1"/>
            <p:nvPr/>
          </p:nvSpPr>
          <p:spPr>
            <a:xfrm>
              <a:off x="0" y="-38100"/>
              <a:ext cx="2125101" cy="2747433"/>
            </a:xfrm>
            <a:prstGeom prst="rect">
              <a:avLst/>
            </a:prstGeom>
          </p:spPr>
          <p:txBody>
            <a:bodyPr lIns="50800" tIns="50800" rIns="50800" bIns="50800" rtlCol="0" anchor="ctr"/>
            <a:lstStyle/>
            <a:p>
              <a:pPr algn="ctr">
                <a:lnSpc>
                  <a:spcPts val="2659"/>
                </a:lnSpc>
              </a:pPr>
              <a:endParaRPr/>
            </a:p>
          </p:txBody>
        </p:sp>
      </p:grpSp>
      <p:sp>
        <p:nvSpPr>
          <p:cNvPr id="5" name="AutoShape 5"/>
          <p:cNvSpPr/>
          <p:nvPr/>
        </p:nvSpPr>
        <p:spPr>
          <a:xfrm>
            <a:off x="1040938" y="3750738"/>
            <a:ext cx="3399765" cy="0"/>
          </a:xfrm>
          <a:prstGeom prst="line">
            <a:avLst/>
          </a:prstGeom>
          <a:ln w="95250" cap="flat">
            <a:solidFill>
              <a:srgbClr val="FFFFFF"/>
            </a:solidFill>
            <a:prstDash val="solid"/>
            <a:headEnd type="none" w="sm" len="sm"/>
            <a:tailEnd type="none" w="sm" len="sm"/>
          </a:ln>
        </p:spPr>
        <p:txBody>
          <a:bodyPr/>
          <a:lstStyle/>
          <a:p>
            <a:endParaRPr lang="vi-VN"/>
          </a:p>
        </p:txBody>
      </p:sp>
      <p:grpSp>
        <p:nvGrpSpPr>
          <p:cNvPr id="6" name="Group 6"/>
          <p:cNvGrpSpPr/>
          <p:nvPr/>
        </p:nvGrpSpPr>
        <p:grpSpPr>
          <a:xfrm>
            <a:off x="15989839" y="7629579"/>
            <a:ext cx="4596322" cy="459632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vi-VN"/>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9" name="Group 9"/>
          <p:cNvGrpSpPr/>
          <p:nvPr/>
        </p:nvGrpSpPr>
        <p:grpSpPr>
          <a:xfrm rot="5400000">
            <a:off x="5324660" y="9048119"/>
            <a:ext cx="596043" cy="59604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vi-VN"/>
            </a:p>
          </p:txBody>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Freeform 12"/>
          <p:cNvSpPr/>
          <p:nvPr/>
        </p:nvSpPr>
        <p:spPr>
          <a:xfrm>
            <a:off x="8068744" y="1850911"/>
            <a:ext cx="10273187" cy="5778668"/>
          </a:xfrm>
          <a:custGeom>
            <a:avLst/>
            <a:gdLst/>
            <a:ahLst/>
            <a:cxnLst/>
            <a:rect l="l" t="t" r="r" b="b"/>
            <a:pathLst>
              <a:path w="10273187" h="5778668">
                <a:moveTo>
                  <a:pt x="0" y="0"/>
                </a:moveTo>
                <a:lnTo>
                  <a:pt x="10273187" y="0"/>
                </a:lnTo>
                <a:lnTo>
                  <a:pt x="10273187" y="5778668"/>
                </a:lnTo>
                <a:lnTo>
                  <a:pt x="0" y="5778668"/>
                </a:lnTo>
                <a:lnTo>
                  <a:pt x="0" y="0"/>
                </a:lnTo>
                <a:close/>
              </a:path>
            </a:pathLst>
          </a:custGeom>
          <a:blipFill>
            <a:blip r:embed="rId3"/>
            <a:stretch>
              <a:fillRect/>
            </a:stretch>
          </a:blipFill>
        </p:spPr>
        <p:txBody>
          <a:bodyPr/>
          <a:lstStyle/>
          <a:p>
            <a:endParaRPr lang="vi-VN"/>
          </a:p>
        </p:txBody>
      </p:sp>
      <p:sp>
        <p:nvSpPr>
          <p:cNvPr id="13" name="TextBox 13"/>
          <p:cNvSpPr txBox="1"/>
          <p:nvPr/>
        </p:nvSpPr>
        <p:spPr>
          <a:xfrm>
            <a:off x="1040938" y="2443042"/>
            <a:ext cx="8567444" cy="789942"/>
          </a:xfrm>
          <a:prstGeom prst="rect">
            <a:avLst/>
          </a:prstGeom>
        </p:spPr>
        <p:txBody>
          <a:bodyPr lIns="0" tIns="0" rIns="0" bIns="0" rtlCol="0" anchor="t">
            <a:spAutoFit/>
          </a:bodyPr>
          <a:lstStyle/>
          <a:p>
            <a:pPr marL="0" lvl="0" indent="0" algn="l">
              <a:lnSpc>
                <a:spcPts val="6664"/>
              </a:lnSpc>
            </a:pPr>
            <a:r>
              <a:rPr lang="en-US" sz="4299" dirty="0" err="1">
                <a:solidFill>
                  <a:srgbClr val="FFFFFF"/>
                </a:solidFill>
                <a:latin typeface="Inter Bold"/>
              </a:rPr>
              <a:t>Khái</a:t>
            </a:r>
            <a:r>
              <a:rPr lang="en-US" sz="4299" dirty="0">
                <a:solidFill>
                  <a:srgbClr val="FFFFFF"/>
                </a:solidFill>
                <a:latin typeface="Inter Bold"/>
              </a:rPr>
              <a:t> </a:t>
            </a:r>
            <a:r>
              <a:rPr lang="en-US" sz="4299" dirty="0" err="1">
                <a:solidFill>
                  <a:srgbClr val="FFFFFF"/>
                </a:solidFill>
                <a:latin typeface="Inter Bold"/>
              </a:rPr>
              <a:t>niệm</a:t>
            </a:r>
            <a:r>
              <a:rPr lang="en-US" sz="4299" dirty="0">
                <a:solidFill>
                  <a:srgbClr val="FFFFFF"/>
                </a:solidFill>
                <a:latin typeface="Inter Bold"/>
              </a:rPr>
              <a:t> </a:t>
            </a:r>
            <a:r>
              <a:rPr lang="en-US" sz="4299" dirty="0" err="1">
                <a:solidFill>
                  <a:srgbClr val="FFFFFF"/>
                </a:solidFill>
                <a:latin typeface="Inter Bold"/>
              </a:rPr>
              <a:t>rửa</a:t>
            </a:r>
            <a:r>
              <a:rPr lang="en-US" sz="4299" dirty="0">
                <a:solidFill>
                  <a:srgbClr val="FFFFFF"/>
                </a:solidFill>
                <a:latin typeface="Inter Bold"/>
              </a:rPr>
              <a:t> </a:t>
            </a:r>
            <a:r>
              <a:rPr lang="en-US" sz="4299" dirty="0" err="1">
                <a:solidFill>
                  <a:srgbClr val="FFFFFF"/>
                </a:solidFill>
                <a:latin typeface="Inter Bold"/>
              </a:rPr>
              <a:t>tiền</a:t>
            </a:r>
            <a:endParaRPr lang="en-US" sz="4299" dirty="0">
              <a:solidFill>
                <a:srgbClr val="FFFFFF"/>
              </a:solidFill>
              <a:latin typeface="Inter Bold"/>
            </a:endParaRPr>
          </a:p>
        </p:txBody>
      </p:sp>
      <p:sp>
        <p:nvSpPr>
          <p:cNvPr id="14" name="TextBox 14"/>
          <p:cNvSpPr txBox="1"/>
          <p:nvPr/>
        </p:nvSpPr>
        <p:spPr>
          <a:xfrm>
            <a:off x="1028701" y="4227990"/>
            <a:ext cx="5905500" cy="2678938"/>
          </a:xfrm>
          <a:prstGeom prst="rect">
            <a:avLst/>
          </a:prstGeom>
        </p:spPr>
        <p:txBody>
          <a:bodyPr wrap="square" lIns="0" tIns="0" rIns="0" bIns="0" rtlCol="0" anchor="t">
            <a:spAutoFit/>
          </a:bodyPr>
          <a:lstStyle/>
          <a:p>
            <a:pPr marL="0" lvl="0" indent="0" algn="just">
              <a:lnSpc>
                <a:spcPts val="4339"/>
              </a:lnSpc>
            </a:pPr>
            <a:r>
              <a:rPr lang="en-US" sz="2799" dirty="0" err="1">
                <a:solidFill>
                  <a:srgbClr val="FFFFFF"/>
                </a:solidFill>
                <a:latin typeface="Open Sans Bold"/>
              </a:rPr>
              <a:t>Rửa</a:t>
            </a:r>
            <a:r>
              <a:rPr lang="en-US" sz="2799" dirty="0">
                <a:solidFill>
                  <a:srgbClr val="FFFFFF"/>
                </a:solidFill>
                <a:latin typeface="Open Sans Bold"/>
              </a:rPr>
              <a:t> </a:t>
            </a:r>
            <a:r>
              <a:rPr lang="en-US" sz="2799" dirty="0" err="1">
                <a:solidFill>
                  <a:srgbClr val="FFFFFF"/>
                </a:solidFill>
                <a:latin typeface="Open Sans Bold"/>
              </a:rPr>
              <a:t>tiền</a:t>
            </a:r>
            <a:r>
              <a:rPr lang="en-US" sz="2799" dirty="0">
                <a:solidFill>
                  <a:srgbClr val="FFFFFF"/>
                </a:solidFill>
                <a:latin typeface="Open Sans Bold"/>
              </a:rPr>
              <a:t> </a:t>
            </a:r>
            <a:r>
              <a:rPr lang="en-US" sz="2799" dirty="0" err="1">
                <a:solidFill>
                  <a:srgbClr val="FFFFFF"/>
                </a:solidFill>
                <a:latin typeface="Open Sans Bold"/>
              </a:rPr>
              <a:t>là</a:t>
            </a:r>
            <a:r>
              <a:rPr lang="en-US" sz="2799" dirty="0">
                <a:solidFill>
                  <a:srgbClr val="FFFFFF"/>
                </a:solidFill>
                <a:latin typeface="Open Sans Bold"/>
              </a:rPr>
              <a:t> </a:t>
            </a:r>
            <a:r>
              <a:rPr lang="en-US" sz="2799" dirty="0" err="1">
                <a:solidFill>
                  <a:srgbClr val="FFFFFF"/>
                </a:solidFill>
                <a:latin typeface="Open Sans Bold"/>
              </a:rPr>
              <a:t>hành</a:t>
            </a:r>
            <a:r>
              <a:rPr lang="en-US" sz="2799" dirty="0">
                <a:solidFill>
                  <a:srgbClr val="FFFFFF"/>
                </a:solidFill>
                <a:latin typeface="Open Sans Bold"/>
              </a:rPr>
              <a:t> vi </a:t>
            </a:r>
            <a:r>
              <a:rPr lang="en-US" sz="2799" dirty="0" err="1">
                <a:solidFill>
                  <a:srgbClr val="FFFFFF"/>
                </a:solidFill>
                <a:latin typeface="Open Sans Bold"/>
              </a:rPr>
              <a:t>của</a:t>
            </a:r>
            <a:r>
              <a:rPr lang="en-US" sz="2799" dirty="0">
                <a:solidFill>
                  <a:srgbClr val="FFFFFF"/>
                </a:solidFill>
                <a:latin typeface="Open Sans Bold"/>
              </a:rPr>
              <a:t> </a:t>
            </a:r>
            <a:r>
              <a:rPr lang="en-US" sz="2799" dirty="0" err="1">
                <a:solidFill>
                  <a:srgbClr val="FFFFFF"/>
                </a:solidFill>
                <a:latin typeface="Open Sans Bold"/>
              </a:rPr>
              <a:t>tổ</a:t>
            </a:r>
            <a:r>
              <a:rPr lang="en-US" sz="2799" dirty="0">
                <a:solidFill>
                  <a:srgbClr val="FFFFFF"/>
                </a:solidFill>
                <a:latin typeface="Open Sans Bold"/>
              </a:rPr>
              <a:t> </a:t>
            </a:r>
            <a:r>
              <a:rPr lang="en-US" sz="2799" dirty="0" err="1">
                <a:solidFill>
                  <a:srgbClr val="FFFFFF"/>
                </a:solidFill>
                <a:latin typeface="Open Sans Bold"/>
              </a:rPr>
              <a:t>chức</a:t>
            </a:r>
            <a:r>
              <a:rPr lang="en-US" sz="2799" dirty="0">
                <a:solidFill>
                  <a:srgbClr val="FFFFFF"/>
                </a:solidFill>
                <a:latin typeface="Open Sans Bold"/>
              </a:rPr>
              <a:t>, </a:t>
            </a:r>
            <a:r>
              <a:rPr lang="en-US" sz="2799" dirty="0" err="1">
                <a:solidFill>
                  <a:srgbClr val="FFFFFF"/>
                </a:solidFill>
                <a:latin typeface="Open Sans Bold"/>
              </a:rPr>
              <a:t>cá</a:t>
            </a:r>
            <a:r>
              <a:rPr lang="en-US" sz="2799" dirty="0">
                <a:solidFill>
                  <a:srgbClr val="FFFFFF"/>
                </a:solidFill>
                <a:latin typeface="Open Sans Bold"/>
              </a:rPr>
              <a:t> </a:t>
            </a:r>
            <a:r>
              <a:rPr lang="en-US" sz="2799" dirty="0" err="1">
                <a:solidFill>
                  <a:srgbClr val="FFFFFF"/>
                </a:solidFill>
                <a:latin typeface="Open Sans Bold"/>
              </a:rPr>
              <a:t>nhân</a:t>
            </a:r>
            <a:r>
              <a:rPr lang="en-US" sz="2799" dirty="0">
                <a:solidFill>
                  <a:srgbClr val="FFFFFF"/>
                </a:solidFill>
                <a:latin typeface="Open Sans Bold"/>
              </a:rPr>
              <a:t> </a:t>
            </a:r>
            <a:r>
              <a:rPr lang="en-US" sz="2799" dirty="0" err="1">
                <a:solidFill>
                  <a:srgbClr val="FFFFFF"/>
                </a:solidFill>
                <a:latin typeface="Open Sans Bold"/>
              </a:rPr>
              <a:t>nhằm</a:t>
            </a:r>
            <a:r>
              <a:rPr lang="en-US" sz="2799" dirty="0">
                <a:solidFill>
                  <a:srgbClr val="FFFFFF"/>
                </a:solidFill>
                <a:latin typeface="Open Sans Bold"/>
              </a:rPr>
              <a:t> </a:t>
            </a:r>
            <a:r>
              <a:rPr lang="en-US" sz="2799" dirty="0" err="1">
                <a:solidFill>
                  <a:srgbClr val="FFFFFF"/>
                </a:solidFill>
                <a:latin typeface="Open Sans Bold"/>
              </a:rPr>
              <a:t>hợp</a:t>
            </a:r>
            <a:r>
              <a:rPr lang="en-US" sz="2799" dirty="0">
                <a:solidFill>
                  <a:srgbClr val="FFFFFF"/>
                </a:solidFill>
                <a:latin typeface="Open Sans Bold"/>
              </a:rPr>
              <a:t> </a:t>
            </a:r>
            <a:r>
              <a:rPr lang="en-US" sz="2799" dirty="0" err="1">
                <a:solidFill>
                  <a:srgbClr val="FFFFFF"/>
                </a:solidFill>
                <a:latin typeface="Open Sans Bold"/>
              </a:rPr>
              <a:t>pháp</a:t>
            </a:r>
            <a:r>
              <a:rPr lang="en-US" sz="2799" dirty="0">
                <a:solidFill>
                  <a:srgbClr val="FFFFFF"/>
                </a:solidFill>
                <a:latin typeface="Open Sans Bold"/>
              </a:rPr>
              <a:t> </a:t>
            </a:r>
            <a:r>
              <a:rPr lang="en-US" sz="2799" dirty="0" err="1">
                <a:solidFill>
                  <a:srgbClr val="FFFFFF"/>
                </a:solidFill>
                <a:latin typeface="Open Sans Bold"/>
              </a:rPr>
              <a:t>hóa</a:t>
            </a:r>
            <a:r>
              <a:rPr lang="en-US" sz="2799" dirty="0">
                <a:solidFill>
                  <a:srgbClr val="FFFFFF"/>
                </a:solidFill>
                <a:latin typeface="Open Sans Bold"/>
              </a:rPr>
              <a:t> </a:t>
            </a:r>
            <a:r>
              <a:rPr lang="en-US" sz="2799" dirty="0" err="1">
                <a:solidFill>
                  <a:srgbClr val="FFFFFF"/>
                </a:solidFill>
                <a:latin typeface="Open Sans Bold"/>
              </a:rPr>
              <a:t>nguồn</a:t>
            </a:r>
            <a:r>
              <a:rPr lang="en-US" sz="2799" dirty="0">
                <a:solidFill>
                  <a:srgbClr val="FFFFFF"/>
                </a:solidFill>
                <a:latin typeface="Open Sans Bold"/>
              </a:rPr>
              <a:t> </a:t>
            </a:r>
            <a:r>
              <a:rPr lang="en-US" sz="2799" dirty="0" err="1">
                <a:solidFill>
                  <a:srgbClr val="FFFFFF"/>
                </a:solidFill>
                <a:latin typeface="Open Sans Bold"/>
              </a:rPr>
              <a:t>gốc</a:t>
            </a:r>
            <a:r>
              <a:rPr lang="en-US" sz="2799" dirty="0">
                <a:solidFill>
                  <a:srgbClr val="FFFFFF"/>
                </a:solidFill>
                <a:latin typeface="Open Sans Bold"/>
              </a:rPr>
              <a:t> </a:t>
            </a:r>
            <a:r>
              <a:rPr lang="en-US" sz="2799" dirty="0" err="1">
                <a:solidFill>
                  <a:srgbClr val="FFFFFF"/>
                </a:solidFill>
                <a:latin typeface="Open Sans Bold"/>
              </a:rPr>
              <a:t>của</a:t>
            </a:r>
            <a:r>
              <a:rPr lang="en-US" sz="2799" dirty="0">
                <a:solidFill>
                  <a:srgbClr val="FFFFFF"/>
                </a:solidFill>
                <a:latin typeface="Open Sans Bold"/>
              </a:rPr>
              <a:t> </a:t>
            </a:r>
            <a:r>
              <a:rPr lang="en-US" sz="2799" dirty="0" err="1">
                <a:solidFill>
                  <a:srgbClr val="FFFFFF"/>
                </a:solidFill>
                <a:latin typeface="Open Sans Bold"/>
              </a:rPr>
              <a:t>tài</a:t>
            </a:r>
            <a:r>
              <a:rPr lang="en-US" sz="2799" dirty="0">
                <a:solidFill>
                  <a:srgbClr val="FFFFFF"/>
                </a:solidFill>
                <a:latin typeface="Open Sans Bold"/>
              </a:rPr>
              <a:t> </a:t>
            </a:r>
            <a:r>
              <a:rPr lang="en-US" sz="2799" dirty="0" err="1">
                <a:solidFill>
                  <a:srgbClr val="FFFFFF"/>
                </a:solidFill>
                <a:latin typeface="Open Sans Bold"/>
              </a:rPr>
              <a:t>sản</a:t>
            </a:r>
            <a:r>
              <a:rPr lang="en-US" sz="2799" dirty="0">
                <a:solidFill>
                  <a:srgbClr val="FFFFFF"/>
                </a:solidFill>
                <a:latin typeface="Open Sans Bold"/>
              </a:rPr>
              <a:t> do </a:t>
            </a:r>
            <a:r>
              <a:rPr lang="en-US" sz="2799" dirty="0" err="1">
                <a:solidFill>
                  <a:srgbClr val="FFFFFF"/>
                </a:solidFill>
                <a:latin typeface="Open Sans Bold"/>
              </a:rPr>
              <a:t>phạm</a:t>
            </a:r>
            <a:r>
              <a:rPr lang="en-US" sz="2799" dirty="0">
                <a:solidFill>
                  <a:srgbClr val="FFFFFF"/>
                </a:solidFill>
                <a:latin typeface="Open Sans Bold"/>
              </a:rPr>
              <a:t> </a:t>
            </a:r>
            <a:r>
              <a:rPr lang="en-US" sz="2799" dirty="0" err="1">
                <a:solidFill>
                  <a:srgbClr val="FFFFFF"/>
                </a:solidFill>
                <a:latin typeface="Open Sans Bold"/>
              </a:rPr>
              <a:t>tội</a:t>
            </a:r>
            <a:r>
              <a:rPr lang="en-US" sz="2799" dirty="0">
                <a:solidFill>
                  <a:srgbClr val="FFFFFF"/>
                </a:solidFill>
                <a:latin typeface="Open Sans Bold"/>
              </a:rPr>
              <a:t> </a:t>
            </a:r>
            <a:r>
              <a:rPr lang="en-US" sz="2799" dirty="0" err="1">
                <a:solidFill>
                  <a:srgbClr val="FFFFFF"/>
                </a:solidFill>
                <a:latin typeface="Open Sans Bold"/>
              </a:rPr>
              <a:t>mà</a:t>
            </a:r>
            <a:r>
              <a:rPr lang="en-US" sz="2799" dirty="0">
                <a:solidFill>
                  <a:srgbClr val="FFFFFF"/>
                </a:solidFill>
                <a:latin typeface="Open Sans Bold"/>
              </a:rPr>
              <a:t> </a:t>
            </a:r>
            <a:r>
              <a:rPr lang="en-US" sz="2799" dirty="0" err="1">
                <a:solidFill>
                  <a:srgbClr val="FFFFFF"/>
                </a:solidFill>
                <a:latin typeface="Open Sans Bold"/>
              </a:rPr>
              <a:t>có</a:t>
            </a:r>
            <a:endParaRPr lang="en-US" sz="2799" dirty="0">
              <a:solidFill>
                <a:srgbClr val="FFFFFF"/>
              </a:solidFill>
              <a:latin typeface="Open Sans Bold"/>
            </a:endParaRPr>
          </a:p>
          <a:p>
            <a:pPr marL="0" lvl="0" indent="0" algn="r">
              <a:lnSpc>
                <a:spcPts val="4339"/>
              </a:lnSpc>
            </a:pPr>
            <a:r>
              <a:rPr lang="en-US" dirty="0">
                <a:solidFill>
                  <a:srgbClr val="FFFFFF"/>
                </a:solidFill>
                <a:latin typeface="Open Sans "/>
              </a:rPr>
              <a:t>(</a:t>
            </a:r>
            <a:r>
              <a:rPr lang="en-US" dirty="0" err="1">
                <a:solidFill>
                  <a:srgbClr val="FFFFFF"/>
                </a:solidFill>
                <a:latin typeface="Open Sans "/>
              </a:rPr>
              <a:t>Nguồn</a:t>
            </a:r>
            <a:r>
              <a:rPr lang="en-US" dirty="0">
                <a:solidFill>
                  <a:srgbClr val="FFFFFF"/>
                </a:solidFill>
                <a:latin typeface="Open Sans "/>
              </a:rPr>
              <a:t> </a:t>
            </a:r>
            <a:r>
              <a:rPr lang="en-US" dirty="0" err="1">
                <a:solidFill>
                  <a:srgbClr val="FFFFFF"/>
                </a:solidFill>
                <a:latin typeface="Open Sans "/>
              </a:rPr>
              <a:t>Điều</a:t>
            </a:r>
            <a:r>
              <a:rPr lang="en-US" dirty="0">
                <a:solidFill>
                  <a:srgbClr val="FFFFFF"/>
                </a:solidFill>
                <a:latin typeface="Open Sans "/>
              </a:rPr>
              <a:t> 4 </a:t>
            </a:r>
            <a:r>
              <a:rPr lang="en-US" dirty="0" err="1">
                <a:solidFill>
                  <a:srgbClr val="FFFFFF"/>
                </a:solidFill>
                <a:latin typeface="Open Sans "/>
              </a:rPr>
              <a:t>Luật</a:t>
            </a:r>
            <a:r>
              <a:rPr lang="en-US" dirty="0">
                <a:solidFill>
                  <a:srgbClr val="FFFFFF"/>
                </a:solidFill>
                <a:latin typeface="Open Sans "/>
              </a:rPr>
              <a:t> </a:t>
            </a:r>
            <a:r>
              <a:rPr lang="en-US" dirty="0" err="1">
                <a:solidFill>
                  <a:srgbClr val="FFFFFF"/>
                </a:solidFill>
                <a:latin typeface="Open Sans "/>
              </a:rPr>
              <a:t>phòng</a:t>
            </a:r>
            <a:r>
              <a:rPr lang="en-US" dirty="0">
                <a:solidFill>
                  <a:srgbClr val="FFFFFF"/>
                </a:solidFill>
                <a:latin typeface="Open Sans "/>
              </a:rPr>
              <a:t> </a:t>
            </a:r>
            <a:r>
              <a:rPr lang="en-US" dirty="0" err="1">
                <a:solidFill>
                  <a:srgbClr val="FFFFFF"/>
                </a:solidFill>
                <a:latin typeface="Open Sans "/>
              </a:rPr>
              <a:t>chống</a:t>
            </a:r>
            <a:r>
              <a:rPr lang="en-US" dirty="0">
                <a:solidFill>
                  <a:srgbClr val="FFFFFF"/>
                </a:solidFill>
                <a:latin typeface="Open Sans "/>
              </a:rPr>
              <a:t> </a:t>
            </a:r>
            <a:r>
              <a:rPr lang="en-US" dirty="0" err="1">
                <a:solidFill>
                  <a:srgbClr val="FFFFFF"/>
                </a:solidFill>
                <a:latin typeface="Open Sans "/>
              </a:rPr>
              <a:t>rửa</a:t>
            </a:r>
            <a:r>
              <a:rPr lang="en-US" dirty="0">
                <a:solidFill>
                  <a:srgbClr val="FFFFFF"/>
                </a:solidFill>
                <a:latin typeface="Open Sans "/>
              </a:rPr>
              <a:t> </a:t>
            </a:r>
            <a:r>
              <a:rPr lang="en-US" dirty="0" err="1">
                <a:solidFill>
                  <a:srgbClr val="FFFFFF"/>
                </a:solidFill>
                <a:latin typeface="Open Sans "/>
              </a:rPr>
              <a:t>tiền</a:t>
            </a:r>
            <a:r>
              <a:rPr lang="en-US" dirty="0">
                <a:solidFill>
                  <a:srgbClr val="FFFFFF"/>
                </a:solidFill>
                <a:latin typeface="Open Sans "/>
              </a:rPr>
              <a:t> 2012)</a:t>
            </a:r>
          </a:p>
        </p:txBody>
      </p:sp>
      <p:sp>
        <p:nvSpPr>
          <p:cNvPr id="15" name="TextBox 15"/>
          <p:cNvSpPr txBox="1"/>
          <p:nvPr/>
        </p:nvSpPr>
        <p:spPr>
          <a:xfrm>
            <a:off x="11082148" y="7955309"/>
            <a:ext cx="4246379" cy="513715"/>
          </a:xfrm>
          <a:prstGeom prst="rect">
            <a:avLst/>
          </a:prstGeom>
        </p:spPr>
        <p:txBody>
          <a:bodyPr lIns="0" tIns="0" rIns="0" bIns="0" rtlCol="0" anchor="t">
            <a:spAutoFit/>
          </a:bodyPr>
          <a:lstStyle/>
          <a:p>
            <a:pPr marL="0" lvl="0" indent="0" algn="just">
              <a:lnSpc>
                <a:spcPts val="4339"/>
              </a:lnSpc>
            </a:pPr>
            <a:r>
              <a:rPr lang="en-US" sz="2799">
                <a:solidFill>
                  <a:srgbClr val="000000"/>
                </a:solidFill>
                <a:latin typeface="Open Sans Italics"/>
              </a:rPr>
              <a:t>3 giai đoạn của rửa tiền</a:t>
            </a:r>
          </a:p>
        </p:txBody>
      </p:sp>
      <p:sp>
        <p:nvSpPr>
          <p:cNvPr id="16" name="TextBox 16"/>
          <p:cNvSpPr txBox="1"/>
          <p:nvPr/>
        </p:nvSpPr>
        <p:spPr>
          <a:xfrm>
            <a:off x="9541493" y="8813804"/>
            <a:ext cx="7717807" cy="377825"/>
          </a:xfrm>
          <a:prstGeom prst="rect">
            <a:avLst/>
          </a:prstGeom>
        </p:spPr>
        <p:txBody>
          <a:bodyPr lIns="0" tIns="0" rIns="0" bIns="0" rtlCol="0" anchor="t">
            <a:spAutoFit/>
          </a:bodyPr>
          <a:lstStyle/>
          <a:p>
            <a:pPr marL="0" lvl="0" indent="0" algn="just">
              <a:lnSpc>
                <a:spcPts val="3100"/>
              </a:lnSpc>
            </a:pPr>
            <a:r>
              <a:rPr lang="en-US" sz="2000" dirty="0">
                <a:solidFill>
                  <a:srgbClr val="000000"/>
                </a:solidFill>
                <a:latin typeface="Open Sans Italics"/>
              </a:rPr>
              <a:t>(</a:t>
            </a:r>
            <a:r>
              <a:rPr lang="en-US" sz="2000" dirty="0" err="1">
                <a:solidFill>
                  <a:srgbClr val="000000"/>
                </a:solidFill>
                <a:latin typeface="Open Sans Italics"/>
              </a:rPr>
              <a:t>Nguồn</a:t>
            </a:r>
            <a:r>
              <a:rPr lang="en-US" sz="2000" dirty="0">
                <a:solidFill>
                  <a:srgbClr val="000000"/>
                </a:solidFill>
                <a:latin typeface="Open Sans Italics"/>
              </a:rPr>
              <a:t> Văn </a:t>
            </a:r>
            <a:r>
              <a:rPr lang="en-US" sz="2000" dirty="0" err="1">
                <a:solidFill>
                  <a:srgbClr val="000000"/>
                </a:solidFill>
                <a:latin typeface="Open Sans Italics"/>
              </a:rPr>
              <a:t>phòng</a:t>
            </a:r>
            <a:r>
              <a:rPr lang="en-US" sz="2000" dirty="0">
                <a:solidFill>
                  <a:srgbClr val="000000"/>
                </a:solidFill>
                <a:latin typeface="Open Sans Italics"/>
              </a:rPr>
              <a:t> Liên </a:t>
            </a:r>
            <a:r>
              <a:rPr lang="en-US" sz="2000" dirty="0" err="1">
                <a:solidFill>
                  <a:srgbClr val="000000"/>
                </a:solidFill>
                <a:latin typeface="Open Sans Italics"/>
              </a:rPr>
              <a:t>Hiệp</a:t>
            </a:r>
            <a:r>
              <a:rPr lang="en-US" sz="2000" dirty="0">
                <a:solidFill>
                  <a:srgbClr val="000000"/>
                </a:solidFill>
                <a:latin typeface="Open Sans Italics"/>
              </a:rPr>
              <a:t> </a:t>
            </a:r>
            <a:r>
              <a:rPr lang="en-US" sz="2000" dirty="0" err="1">
                <a:solidFill>
                  <a:srgbClr val="000000"/>
                </a:solidFill>
                <a:latin typeface="Open Sans Italics"/>
              </a:rPr>
              <a:t>Quốc</a:t>
            </a:r>
            <a:r>
              <a:rPr lang="en-US" sz="2000" dirty="0">
                <a:solidFill>
                  <a:srgbClr val="000000"/>
                </a:solidFill>
                <a:latin typeface="Open Sans Italics"/>
              </a:rPr>
              <a:t> </a:t>
            </a:r>
            <a:r>
              <a:rPr lang="en-US" sz="2000" dirty="0" err="1">
                <a:solidFill>
                  <a:srgbClr val="000000"/>
                </a:solidFill>
                <a:latin typeface="Open Sans Italics"/>
              </a:rPr>
              <a:t>về</a:t>
            </a:r>
            <a:r>
              <a:rPr lang="en-US" sz="2000" dirty="0">
                <a:solidFill>
                  <a:srgbClr val="000000"/>
                </a:solidFill>
                <a:latin typeface="Open Sans Italics"/>
              </a:rPr>
              <a:t> </a:t>
            </a:r>
            <a:r>
              <a:rPr lang="en-US" sz="2000" dirty="0" err="1">
                <a:solidFill>
                  <a:srgbClr val="000000"/>
                </a:solidFill>
                <a:latin typeface="Open Sans Italics"/>
              </a:rPr>
              <a:t>Phòng</a:t>
            </a:r>
            <a:r>
              <a:rPr lang="en-US" sz="2000" dirty="0">
                <a:solidFill>
                  <a:srgbClr val="000000"/>
                </a:solidFill>
                <a:latin typeface="Open Sans Italics"/>
              </a:rPr>
              <a:t> </a:t>
            </a:r>
            <a:r>
              <a:rPr lang="en-US" sz="2000" dirty="0" err="1">
                <a:solidFill>
                  <a:srgbClr val="000000"/>
                </a:solidFill>
                <a:latin typeface="Open Sans Italics"/>
              </a:rPr>
              <a:t>chống</a:t>
            </a:r>
            <a:r>
              <a:rPr lang="en-US" sz="2000" dirty="0">
                <a:solidFill>
                  <a:srgbClr val="000000"/>
                </a:solidFill>
                <a:latin typeface="Open Sans Italics"/>
              </a:rPr>
              <a:t> </a:t>
            </a:r>
            <a:r>
              <a:rPr lang="en-US" sz="2000" dirty="0" err="1">
                <a:solidFill>
                  <a:srgbClr val="000000"/>
                </a:solidFill>
                <a:latin typeface="Open Sans Italics"/>
              </a:rPr>
              <a:t>Tội</a:t>
            </a:r>
            <a:r>
              <a:rPr lang="en-US" sz="2000" dirty="0">
                <a:solidFill>
                  <a:srgbClr val="000000"/>
                </a:solidFill>
                <a:latin typeface="Open Sans Italics"/>
              </a:rPr>
              <a:t> </a:t>
            </a:r>
            <a:r>
              <a:rPr lang="en-US" sz="2000" dirty="0" err="1">
                <a:solidFill>
                  <a:srgbClr val="000000"/>
                </a:solidFill>
                <a:latin typeface="Open Sans Italics"/>
              </a:rPr>
              <a:t>phạm</a:t>
            </a:r>
            <a:r>
              <a:rPr lang="en-US" sz="2000" dirty="0">
                <a:solidFill>
                  <a:srgbClr val="000000"/>
                </a:solidFill>
                <a:latin typeface="Open Sans Italics"/>
              </a:rPr>
              <a:t>)</a:t>
            </a:r>
          </a:p>
        </p:txBody>
      </p:sp>
    </p:spTree>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161578"/>
            <a:chOff x="0" y="0"/>
            <a:chExt cx="4816593" cy="569304"/>
          </a:xfrm>
        </p:grpSpPr>
        <p:sp>
          <p:nvSpPr>
            <p:cNvPr id="3" name="Freeform 3"/>
            <p:cNvSpPr/>
            <p:nvPr/>
          </p:nvSpPr>
          <p:spPr>
            <a:xfrm>
              <a:off x="0" y="0"/>
              <a:ext cx="4816592" cy="569304"/>
            </a:xfrm>
            <a:custGeom>
              <a:avLst/>
              <a:gdLst/>
              <a:ahLst/>
              <a:cxnLst/>
              <a:rect l="l" t="t" r="r" b="b"/>
              <a:pathLst>
                <a:path w="4816592" h="569304">
                  <a:moveTo>
                    <a:pt x="0" y="0"/>
                  </a:moveTo>
                  <a:lnTo>
                    <a:pt x="4816592" y="0"/>
                  </a:lnTo>
                  <a:lnTo>
                    <a:pt x="4816592" y="569304"/>
                  </a:lnTo>
                  <a:lnTo>
                    <a:pt x="0" y="569304"/>
                  </a:lnTo>
                  <a:close/>
                </a:path>
              </a:pathLst>
            </a:custGeom>
            <a:solidFill>
              <a:srgbClr val="0345E4"/>
            </a:solidFill>
          </p:spPr>
          <p:txBody>
            <a:bodyPr/>
            <a:lstStyle/>
            <a:p>
              <a:endParaRPr lang="vi-VN"/>
            </a:p>
          </p:txBody>
        </p:sp>
        <p:sp>
          <p:nvSpPr>
            <p:cNvPr id="4" name="TextBox 4"/>
            <p:cNvSpPr txBox="1"/>
            <p:nvPr/>
          </p:nvSpPr>
          <p:spPr>
            <a:xfrm>
              <a:off x="0" y="-38100"/>
              <a:ext cx="4816593" cy="60740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961139" y="7788868"/>
            <a:ext cx="4596322" cy="4596322"/>
            <a:chOff x="0" y="0"/>
            <a:chExt cx="812800" cy="812800"/>
          </a:xfrm>
        </p:grpSpPr>
        <p:sp>
          <p:nvSpPr>
            <p:cNvPr id="6" name="Freeform 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62000" cap="sq">
              <a:solidFill>
                <a:srgbClr val="F6F6F6"/>
              </a:solidFill>
              <a:prstDash val="solid"/>
              <a:miter/>
            </a:ln>
          </p:spPr>
          <p:txBody>
            <a:bodyPr/>
            <a:lstStyle/>
            <a:p>
              <a:endParaRPr lang="vi-VN"/>
            </a:p>
          </p:txBody>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rot="5400000">
            <a:off x="5324660" y="9048119"/>
            <a:ext cx="596043" cy="59604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47625" cap="sq">
              <a:solidFill>
                <a:srgbClr val="FFFFFF"/>
              </a:solidFill>
              <a:prstDash val="solid"/>
              <a:miter/>
            </a:ln>
          </p:spPr>
          <p:txBody>
            <a:bodyPr/>
            <a:lstStyle/>
            <a:p>
              <a:endParaRPr lang="vi-VN"/>
            </a:p>
          </p:txBody>
        </p:sp>
        <p:sp>
          <p:nvSpPr>
            <p:cNvPr id="10" name="TextBox 10"/>
            <p:cNvSpPr txBox="1"/>
            <p:nvPr/>
          </p:nvSpPr>
          <p:spPr>
            <a:xfrm>
              <a:off x="76200" y="28575"/>
              <a:ext cx="660400" cy="708025"/>
            </a:xfrm>
            <a:prstGeom prst="rect">
              <a:avLst/>
            </a:prstGeom>
          </p:spPr>
          <p:txBody>
            <a:bodyPr lIns="50800" tIns="50800" rIns="50800" bIns="50800" rtlCol="0" anchor="ctr"/>
            <a:lstStyle/>
            <a:p>
              <a:pPr algn="ctr">
                <a:lnSpc>
                  <a:spcPts val="3219"/>
                </a:lnSpc>
              </a:pPr>
              <a:endParaRPr/>
            </a:p>
          </p:txBody>
        </p:sp>
      </p:grpSp>
      <p:graphicFrame>
        <p:nvGraphicFramePr>
          <p:cNvPr id="11" name="Table 11"/>
          <p:cNvGraphicFramePr>
            <a:graphicFrameLocks noGrp="1"/>
          </p:cNvGraphicFramePr>
          <p:nvPr/>
        </p:nvGraphicFramePr>
        <p:xfrm>
          <a:off x="3047455" y="2701464"/>
          <a:ext cx="12193090" cy="5087402"/>
        </p:xfrm>
        <a:graphic>
          <a:graphicData uri="http://schemas.openxmlformats.org/drawingml/2006/table">
            <a:tbl>
              <a:tblPr/>
              <a:tblGrid>
                <a:gridCol w="928457">
                  <a:extLst>
                    <a:ext uri="{9D8B030D-6E8A-4147-A177-3AD203B41FA5}">
                      <a16:colId xmlns:a16="http://schemas.microsoft.com/office/drawing/2014/main" val="20000"/>
                    </a:ext>
                  </a:extLst>
                </a:gridCol>
                <a:gridCol w="2434317">
                  <a:extLst>
                    <a:ext uri="{9D8B030D-6E8A-4147-A177-3AD203B41FA5}">
                      <a16:colId xmlns:a16="http://schemas.microsoft.com/office/drawing/2014/main" val="20001"/>
                    </a:ext>
                  </a:extLst>
                </a:gridCol>
                <a:gridCol w="2771048">
                  <a:extLst>
                    <a:ext uri="{9D8B030D-6E8A-4147-A177-3AD203B41FA5}">
                      <a16:colId xmlns:a16="http://schemas.microsoft.com/office/drawing/2014/main" val="20002"/>
                    </a:ext>
                  </a:extLst>
                </a:gridCol>
                <a:gridCol w="2674701">
                  <a:extLst>
                    <a:ext uri="{9D8B030D-6E8A-4147-A177-3AD203B41FA5}">
                      <a16:colId xmlns:a16="http://schemas.microsoft.com/office/drawing/2014/main" val="20003"/>
                    </a:ext>
                  </a:extLst>
                </a:gridCol>
                <a:gridCol w="3384567">
                  <a:extLst>
                    <a:ext uri="{9D8B030D-6E8A-4147-A177-3AD203B41FA5}">
                      <a16:colId xmlns:a16="http://schemas.microsoft.com/office/drawing/2014/main" val="20004"/>
                    </a:ext>
                  </a:extLst>
                </a:gridCol>
              </a:tblGrid>
              <a:tr h="1039288">
                <a:tc>
                  <a:txBody>
                    <a:bodyPr/>
                    <a:lstStyle/>
                    <a:p>
                      <a:pPr algn="l">
                        <a:lnSpc>
                          <a:spcPts val="1000"/>
                        </a:lnSpc>
                        <a:defRPr/>
                      </a:pPr>
                      <a:endParaRPr lang="en-US" sz="1100"/>
                    </a:p>
                    <a:p>
                      <a:pPr algn="l">
                        <a:lnSpc>
                          <a:spcPts val="1000"/>
                        </a:lnSpc>
                      </a:pPr>
                      <a:r>
                        <a:rPr lang="en-US" sz="2000" spc="-12">
                          <a:solidFill>
                            <a:srgbClr val="000000"/>
                          </a:solidFill>
                          <a:latin typeface="Inter Bold"/>
                        </a:rPr>
                        <a:t>  STT</a:t>
                      </a:r>
                    </a:p>
                    <a:p>
                      <a:pPr algn="l">
                        <a:lnSpc>
                          <a:spcPts val="1000"/>
                        </a:lnSpc>
                      </a:pPr>
                      <a:r>
                        <a:rPr lang="en-US" sz="2000" spc="-12">
                          <a:solidFill>
                            <a:srgbClr val="000000"/>
                          </a:solidFill>
                          <a:latin typeface="Inter Bold"/>
                        </a:rPr>
                        <a:t>  </a:t>
                      </a:r>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000"/>
                        </a:lnSpc>
                        <a:defRPr/>
                      </a:pPr>
                      <a:endParaRPr lang="en-US" sz="1100"/>
                    </a:p>
                    <a:p>
                      <a:pPr algn="l">
                        <a:lnSpc>
                          <a:spcPts val="1000"/>
                        </a:lnSpc>
                      </a:pPr>
                      <a:r>
                        <a:rPr lang="en-US" sz="2000" spc="-12">
                          <a:solidFill>
                            <a:srgbClr val="000000"/>
                          </a:solidFill>
                          <a:latin typeface="Inter Bold"/>
                        </a:rPr>
                        <a:t>  Lĩnh vực</a:t>
                      </a:r>
                    </a:p>
                    <a:p>
                      <a:pPr algn="l">
                        <a:lnSpc>
                          <a:spcPts val="1000"/>
                        </a:lnSpc>
                      </a:pPr>
                      <a:r>
                        <a:rPr lang="en-US" sz="2000" spc="-12">
                          <a:solidFill>
                            <a:srgbClr val="000000"/>
                          </a:solidFill>
                          <a:latin typeface="Inter Bold"/>
                        </a:rPr>
                        <a:t>  </a:t>
                      </a:r>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000"/>
                        </a:lnSpc>
                        <a:defRPr/>
                      </a:pPr>
                      <a:endParaRPr lang="en-US" sz="1100"/>
                    </a:p>
                    <a:p>
                      <a:pPr algn="l">
                        <a:lnSpc>
                          <a:spcPts val="1000"/>
                        </a:lnSpc>
                      </a:pPr>
                      <a:r>
                        <a:rPr lang="en-US" sz="2000" spc="-12">
                          <a:solidFill>
                            <a:srgbClr val="000000"/>
                          </a:solidFill>
                          <a:latin typeface="Inter Bold"/>
                        </a:rPr>
                        <a:t>  Nguy cơ rửa tiền</a:t>
                      </a:r>
                    </a:p>
                    <a:p>
                      <a:pPr algn="l">
                        <a:lnSpc>
                          <a:spcPts val="1000"/>
                        </a:lnSpc>
                      </a:pPr>
                      <a:r>
                        <a:rPr lang="en-US" sz="2000" spc="-12">
                          <a:solidFill>
                            <a:srgbClr val="000000"/>
                          </a:solidFill>
                          <a:latin typeface="Inter Bold"/>
                        </a:rPr>
                        <a:t>  </a:t>
                      </a:r>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3100"/>
                        </a:lnSpc>
                        <a:defRPr/>
                      </a:pPr>
                      <a:r>
                        <a:rPr lang="en-US" sz="2000" spc="-12">
                          <a:solidFill>
                            <a:srgbClr val="000000"/>
                          </a:solidFill>
                          <a:latin typeface="Inter Bold"/>
                        </a:rPr>
                        <a:t>Mức độ tổn thương về rửa tiền  </a:t>
                      </a:r>
                      <a:endParaRPr lang="en-US" sz="1100"/>
                    </a:p>
                  </a:txBody>
                  <a:tcPr marL="47625" marR="47625" marT="47625" marB="47625">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000"/>
                        </a:lnSpc>
                        <a:defRPr/>
                      </a:pPr>
                      <a:endParaRPr lang="en-US" sz="1100"/>
                    </a:p>
                    <a:p>
                      <a:pPr algn="l">
                        <a:lnSpc>
                          <a:spcPts val="1000"/>
                        </a:lnSpc>
                      </a:pPr>
                      <a:r>
                        <a:rPr lang="en-US" sz="2000" spc="-12">
                          <a:solidFill>
                            <a:srgbClr val="000000"/>
                          </a:solidFill>
                          <a:latin typeface="Inter Bold"/>
                        </a:rPr>
                        <a:t>  Mức độ rủi ro rửa tiền</a:t>
                      </a:r>
                    </a:p>
                    <a:p>
                      <a:pPr algn="l">
                        <a:lnSpc>
                          <a:spcPts val="1000"/>
                        </a:lnSpc>
                      </a:pPr>
                      <a:r>
                        <a:rPr lang="en-US" sz="2000" spc="-12">
                          <a:solidFill>
                            <a:srgbClr val="000000"/>
                          </a:solidFill>
                          <a:latin typeface="Inter Bold"/>
                        </a:rPr>
                        <a:t>  </a:t>
                      </a:r>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35686">
                <a:tc>
                  <a:txBody>
                    <a:bodyPr/>
                    <a:lstStyle/>
                    <a:p>
                      <a:pPr algn="l">
                        <a:lnSpc>
                          <a:spcPts val="1000"/>
                        </a:lnSpc>
                        <a:defRPr/>
                      </a:pPr>
                      <a:endParaRPr lang="en-US" sz="1100"/>
                    </a:p>
                    <a:p>
                      <a:pPr algn="l">
                        <a:lnSpc>
                          <a:spcPts val="1000"/>
                        </a:lnSpc>
                      </a:pPr>
                      <a:r>
                        <a:rPr lang="en-US" sz="2000" spc="-12">
                          <a:solidFill>
                            <a:srgbClr val="000000"/>
                          </a:solidFill>
                          <a:latin typeface="Inter"/>
                        </a:rPr>
                        <a:t>  1</a:t>
                      </a:r>
                    </a:p>
                    <a:p>
                      <a:pPr algn="l">
                        <a:lnSpc>
                          <a:spcPts val="1000"/>
                        </a:lnSpc>
                      </a:pPr>
                      <a:r>
                        <a:rPr lang="en-US" sz="2000" spc="-12">
                          <a:solidFill>
                            <a:srgbClr val="000000"/>
                          </a:solidFill>
                          <a:latin typeface="Inter"/>
                        </a:rPr>
                        <a:t>  </a:t>
                      </a:r>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000"/>
                        </a:lnSpc>
                        <a:defRPr/>
                      </a:pPr>
                      <a:endParaRPr lang="en-US" sz="1100"/>
                    </a:p>
                    <a:p>
                      <a:pPr algn="l">
                        <a:lnSpc>
                          <a:spcPts val="1000"/>
                        </a:lnSpc>
                      </a:pPr>
                      <a:r>
                        <a:rPr lang="en-US" sz="2000" spc="-12">
                          <a:solidFill>
                            <a:srgbClr val="000000"/>
                          </a:solidFill>
                          <a:latin typeface="Inter"/>
                        </a:rPr>
                        <a:t>  Ngân hàng</a:t>
                      </a:r>
                    </a:p>
                    <a:p>
                      <a:pPr algn="l">
                        <a:lnSpc>
                          <a:spcPts val="1000"/>
                        </a:lnSpc>
                      </a:pPr>
                      <a:r>
                        <a:rPr lang="en-US" sz="2000" spc="-12">
                          <a:solidFill>
                            <a:srgbClr val="000000"/>
                          </a:solidFill>
                          <a:latin typeface="Inter"/>
                        </a:rPr>
                        <a:t>  </a:t>
                      </a:r>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000"/>
                        </a:lnSpc>
                        <a:defRPr/>
                      </a:pPr>
                      <a:endParaRPr lang="en-US" sz="1100"/>
                    </a:p>
                    <a:p>
                      <a:pPr algn="l">
                        <a:lnSpc>
                          <a:spcPts val="1000"/>
                        </a:lnSpc>
                      </a:pPr>
                      <a:r>
                        <a:rPr lang="en-US" sz="2000" spc="-12">
                          <a:solidFill>
                            <a:srgbClr val="000000"/>
                          </a:solidFill>
                          <a:latin typeface="Inter Bold"/>
                        </a:rPr>
                        <a:t>  Cao</a:t>
                      </a:r>
                    </a:p>
                    <a:p>
                      <a:pPr algn="l">
                        <a:lnSpc>
                          <a:spcPts val="1000"/>
                        </a:lnSpc>
                      </a:pPr>
                      <a:r>
                        <a:rPr lang="en-US" sz="2000" spc="-12">
                          <a:solidFill>
                            <a:srgbClr val="000000"/>
                          </a:solidFill>
                          <a:latin typeface="Inter Bold"/>
                        </a:rPr>
                        <a:t>  </a:t>
                      </a:r>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000"/>
                        </a:lnSpc>
                        <a:defRPr/>
                      </a:pPr>
                      <a:r>
                        <a:rPr lang="en-US" sz="2000" spc="-12">
                          <a:solidFill>
                            <a:srgbClr val="000000"/>
                          </a:solidFill>
                          <a:latin typeface="Inter"/>
                        </a:rPr>
                        <a:t>Trung bình cao</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000"/>
                        </a:lnSpc>
                        <a:defRPr/>
                      </a:pPr>
                      <a:endParaRPr lang="en-US" sz="1100"/>
                    </a:p>
                    <a:p>
                      <a:pPr algn="l">
                        <a:lnSpc>
                          <a:spcPts val="1000"/>
                        </a:lnSpc>
                      </a:pPr>
                      <a:r>
                        <a:rPr lang="en-US" sz="2000" spc="-12">
                          <a:solidFill>
                            <a:srgbClr val="000000"/>
                          </a:solidFill>
                          <a:latin typeface="Inter Bold"/>
                        </a:rPr>
                        <a:t>  Cao</a:t>
                      </a:r>
                    </a:p>
                    <a:p>
                      <a:pPr algn="l">
                        <a:lnSpc>
                          <a:spcPts val="1000"/>
                        </a:lnSpc>
                      </a:pPr>
                      <a:r>
                        <a:rPr lang="en-US" sz="2000" spc="-12">
                          <a:solidFill>
                            <a:srgbClr val="000000"/>
                          </a:solidFill>
                          <a:latin typeface="Inter Bold"/>
                        </a:rPr>
                        <a:t>  </a:t>
                      </a:r>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03107">
                <a:tc>
                  <a:txBody>
                    <a:bodyPr/>
                    <a:lstStyle/>
                    <a:p>
                      <a:pPr algn="l">
                        <a:lnSpc>
                          <a:spcPts val="1000"/>
                        </a:lnSpc>
                        <a:defRPr/>
                      </a:pPr>
                      <a:endParaRPr lang="en-US" sz="1100"/>
                    </a:p>
                    <a:p>
                      <a:pPr algn="l">
                        <a:lnSpc>
                          <a:spcPts val="1000"/>
                        </a:lnSpc>
                      </a:pPr>
                      <a:r>
                        <a:rPr lang="en-US" sz="2000" spc="-12">
                          <a:solidFill>
                            <a:srgbClr val="000000"/>
                          </a:solidFill>
                          <a:latin typeface="Inter"/>
                        </a:rPr>
                        <a:t>  2</a:t>
                      </a:r>
                    </a:p>
                    <a:p>
                      <a:pPr algn="l">
                        <a:lnSpc>
                          <a:spcPts val="1000"/>
                        </a:lnSpc>
                      </a:pPr>
                      <a:r>
                        <a:rPr lang="en-US" sz="2000" spc="-12">
                          <a:solidFill>
                            <a:srgbClr val="000000"/>
                          </a:solidFill>
                          <a:latin typeface="Inter"/>
                        </a:rPr>
                        <a:t>  </a:t>
                      </a:r>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000"/>
                        </a:lnSpc>
                        <a:defRPr/>
                      </a:pPr>
                      <a:endParaRPr lang="en-US" sz="1100"/>
                    </a:p>
                    <a:p>
                      <a:pPr algn="l">
                        <a:lnSpc>
                          <a:spcPts val="1000"/>
                        </a:lnSpc>
                      </a:pPr>
                      <a:r>
                        <a:rPr lang="en-US" sz="2000" spc="-12">
                          <a:solidFill>
                            <a:srgbClr val="000000"/>
                          </a:solidFill>
                          <a:latin typeface="Inter"/>
                        </a:rPr>
                        <a:t>  Bảo hiểm</a:t>
                      </a:r>
                    </a:p>
                    <a:p>
                      <a:pPr algn="l">
                        <a:lnSpc>
                          <a:spcPts val="1000"/>
                        </a:lnSpc>
                      </a:pPr>
                      <a:r>
                        <a:rPr lang="en-US" sz="2000" spc="-12">
                          <a:solidFill>
                            <a:srgbClr val="000000"/>
                          </a:solidFill>
                          <a:latin typeface="Inter"/>
                        </a:rPr>
                        <a:t>  </a:t>
                      </a:r>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000"/>
                        </a:lnSpc>
                        <a:defRPr/>
                      </a:pPr>
                      <a:endParaRPr lang="en-US" sz="1100"/>
                    </a:p>
                    <a:p>
                      <a:pPr algn="l">
                        <a:lnSpc>
                          <a:spcPts val="1000"/>
                        </a:lnSpc>
                      </a:pPr>
                      <a:r>
                        <a:rPr lang="en-US" sz="2000" spc="-12">
                          <a:solidFill>
                            <a:srgbClr val="000000"/>
                          </a:solidFill>
                          <a:latin typeface="Inter"/>
                        </a:rPr>
                        <a:t>  Trung bình thấp</a:t>
                      </a:r>
                    </a:p>
                    <a:p>
                      <a:pPr algn="l">
                        <a:lnSpc>
                          <a:spcPts val="1000"/>
                        </a:lnSpc>
                      </a:pPr>
                      <a:r>
                        <a:rPr lang="en-US" sz="2000" spc="-12">
                          <a:solidFill>
                            <a:srgbClr val="000000"/>
                          </a:solidFill>
                          <a:latin typeface="Inter"/>
                        </a:rPr>
                        <a:t>  </a:t>
                      </a:r>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000"/>
                        </a:lnSpc>
                        <a:defRPr/>
                      </a:pPr>
                      <a:endParaRPr lang="en-US" sz="1100"/>
                    </a:p>
                    <a:p>
                      <a:pPr algn="l">
                        <a:lnSpc>
                          <a:spcPts val="1000"/>
                        </a:lnSpc>
                      </a:pPr>
                      <a:r>
                        <a:rPr lang="en-US" sz="2000" spc="-12">
                          <a:solidFill>
                            <a:srgbClr val="000000"/>
                          </a:solidFill>
                          <a:latin typeface="Inter"/>
                        </a:rPr>
                        <a:t>  Thấp</a:t>
                      </a:r>
                    </a:p>
                    <a:p>
                      <a:pPr algn="l">
                        <a:lnSpc>
                          <a:spcPts val="1000"/>
                        </a:lnSpc>
                      </a:pPr>
                      <a:r>
                        <a:rPr lang="en-US" sz="2000" spc="-12">
                          <a:solidFill>
                            <a:srgbClr val="000000"/>
                          </a:solidFill>
                          <a:latin typeface="Inter"/>
                        </a:rPr>
                        <a:t>  </a:t>
                      </a:r>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000"/>
                        </a:lnSpc>
                        <a:defRPr/>
                      </a:pPr>
                      <a:endParaRPr lang="en-US" sz="1100"/>
                    </a:p>
                    <a:p>
                      <a:pPr algn="l">
                        <a:lnSpc>
                          <a:spcPts val="1000"/>
                        </a:lnSpc>
                      </a:pPr>
                      <a:r>
                        <a:rPr lang="en-US" sz="2000" spc="-12">
                          <a:solidFill>
                            <a:srgbClr val="000000"/>
                          </a:solidFill>
                          <a:latin typeface="Inter"/>
                        </a:rPr>
                        <a:t>  Trung bình thấp</a:t>
                      </a:r>
                    </a:p>
                    <a:p>
                      <a:pPr algn="l">
                        <a:lnSpc>
                          <a:spcPts val="1000"/>
                        </a:lnSpc>
                      </a:pPr>
                      <a:r>
                        <a:rPr lang="en-US" sz="2000" spc="-12">
                          <a:solidFill>
                            <a:srgbClr val="000000"/>
                          </a:solidFill>
                          <a:latin typeface="Inter"/>
                        </a:rPr>
                        <a:t>  </a:t>
                      </a:r>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03107">
                <a:tc>
                  <a:txBody>
                    <a:bodyPr/>
                    <a:lstStyle/>
                    <a:p>
                      <a:pPr algn="l">
                        <a:lnSpc>
                          <a:spcPts val="1000"/>
                        </a:lnSpc>
                        <a:defRPr/>
                      </a:pPr>
                      <a:endParaRPr lang="en-US" sz="1100"/>
                    </a:p>
                    <a:p>
                      <a:pPr algn="l">
                        <a:lnSpc>
                          <a:spcPts val="1000"/>
                        </a:lnSpc>
                      </a:pPr>
                      <a:r>
                        <a:rPr lang="en-US" sz="2000" spc="-12">
                          <a:solidFill>
                            <a:srgbClr val="000000"/>
                          </a:solidFill>
                          <a:latin typeface="Inter"/>
                        </a:rPr>
                        <a:t>  3</a:t>
                      </a:r>
                    </a:p>
                    <a:p>
                      <a:pPr algn="l">
                        <a:lnSpc>
                          <a:spcPts val="1000"/>
                        </a:lnSpc>
                      </a:pPr>
                      <a:r>
                        <a:rPr lang="en-US" sz="2000" spc="-12">
                          <a:solidFill>
                            <a:srgbClr val="000000"/>
                          </a:solidFill>
                          <a:latin typeface="Inter"/>
                        </a:rPr>
                        <a:t>  </a:t>
                      </a:r>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000"/>
                        </a:lnSpc>
                        <a:defRPr/>
                      </a:pPr>
                      <a:endParaRPr lang="en-US" sz="1100"/>
                    </a:p>
                    <a:p>
                      <a:pPr algn="l">
                        <a:lnSpc>
                          <a:spcPts val="1000"/>
                        </a:lnSpc>
                      </a:pPr>
                      <a:r>
                        <a:rPr lang="en-US" sz="2000" spc="-12">
                          <a:solidFill>
                            <a:srgbClr val="000000"/>
                          </a:solidFill>
                          <a:latin typeface="Inter"/>
                        </a:rPr>
                        <a:t>  Chứng khoán</a:t>
                      </a:r>
                    </a:p>
                    <a:p>
                      <a:pPr algn="l">
                        <a:lnSpc>
                          <a:spcPts val="1000"/>
                        </a:lnSpc>
                      </a:pPr>
                      <a:r>
                        <a:rPr lang="en-US" sz="2000" spc="-12">
                          <a:solidFill>
                            <a:srgbClr val="000000"/>
                          </a:solidFill>
                          <a:latin typeface="Inter"/>
                        </a:rPr>
                        <a:t>  </a:t>
                      </a:r>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000"/>
                        </a:lnSpc>
                        <a:defRPr/>
                      </a:pPr>
                      <a:endParaRPr lang="en-US" sz="1100"/>
                    </a:p>
                    <a:p>
                      <a:pPr algn="l">
                        <a:lnSpc>
                          <a:spcPts val="1000"/>
                        </a:lnSpc>
                      </a:pPr>
                      <a:r>
                        <a:rPr lang="en-US" sz="2000" spc="-12">
                          <a:solidFill>
                            <a:srgbClr val="000000"/>
                          </a:solidFill>
                          <a:latin typeface="Inter"/>
                        </a:rPr>
                        <a:t>  Trung bình</a:t>
                      </a:r>
                    </a:p>
                    <a:p>
                      <a:pPr algn="l">
                        <a:lnSpc>
                          <a:spcPts val="1000"/>
                        </a:lnSpc>
                      </a:pPr>
                      <a:r>
                        <a:rPr lang="en-US" sz="2000" spc="-12">
                          <a:solidFill>
                            <a:srgbClr val="000000"/>
                          </a:solidFill>
                          <a:latin typeface="Inter"/>
                        </a:rPr>
                        <a:t>  </a:t>
                      </a:r>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000"/>
                        </a:lnSpc>
                        <a:defRPr/>
                      </a:pPr>
                      <a:r>
                        <a:rPr lang="en-US" sz="2000" spc="-12">
                          <a:solidFill>
                            <a:srgbClr val="000000"/>
                          </a:solidFill>
                          <a:latin typeface="Inter"/>
                        </a:rPr>
                        <a:t>  Trung bình</a:t>
                      </a:r>
                      <a:endParaRPr lang="en-US" sz="1100"/>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000"/>
                        </a:lnSpc>
                        <a:defRPr/>
                      </a:pPr>
                      <a:endParaRPr lang="en-US" sz="1100"/>
                    </a:p>
                    <a:p>
                      <a:pPr algn="l">
                        <a:lnSpc>
                          <a:spcPts val="1000"/>
                        </a:lnSpc>
                      </a:pPr>
                      <a:r>
                        <a:rPr lang="en-US" sz="2000" spc="-12">
                          <a:solidFill>
                            <a:srgbClr val="000000"/>
                          </a:solidFill>
                          <a:latin typeface="Inter"/>
                        </a:rPr>
                        <a:t>  Trung bình</a:t>
                      </a:r>
                    </a:p>
                    <a:p>
                      <a:pPr algn="l">
                        <a:lnSpc>
                          <a:spcPts val="1000"/>
                        </a:lnSpc>
                      </a:pPr>
                      <a:r>
                        <a:rPr lang="en-US" sz="2000" spc="-12">
                          <a:solidFill>
                            <a:srgbClr val="000000"/>
                          </a:solidFill>
                          <a:latin typeface="Inter"/>
                        </a:rPr>
                        <a:t>  </a:t>
                      </a:r>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03107">
                <a:tc>
                  <a:txBody>
                    <a:bodyPr/>
                    <a:lstStyle/>
                    <a:p>
                      <a:pPr algn="l">
                        <a:lnSpc>
                          <a:spcPts val="1000"/>
                        </a:lnSpc>
                        <a:defRPr/>
                      </a:pPr>
                      <a:endParaRPr lang="en-US" sz="1100"/>
                    </a:p>
                    <a:p>
                      <a:pPr algn="l">
                        <a:lnSpc>
                          <a:spcPts val="1000"/>
                        </a:lnSpc>
                      </a:pPr>
                      <a:r>
                        <a:rPr lang="en-US" sz="2000" spc="-12">
                          <a:solidFill>
                            <a:srgbClr val="000000"/>
                          </a:solidFill>
                          <a:latin typeface="Inter"/>
                        </a:rPr>
                        <a:t>  4</a:t>
                      </a:r>
                    </a:p>
                    <a:p>
                      <a:pPr algn="l">
                        <a:lnSpc>
                          <a:spcPts val="1000"/>
                        </a:lnSpc>
                      </a:pPr>
                      <a:r>
                        <a:rPr lang="en-US" sz="2000" spc="-12">
                          <a:solidFill>
                            <a:srgbClr val="000000"/>
                          </a:solidFill>
                          <a:latin typeface="Inter"/>
                        </a:rPr>
                        <a:t>  </a:t>
                      </a:r>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000"/>
                        </a:lnSpc>
                        <a:defRPr/>
                      </a:pPr>
                      <a:endParaRPr lang="en-US" sz="1100"/>
                    </a:p>
                    <a:p>
                      <a:pPr algn="l">
                        <a:lnSpc>
                          <a:spcPts val="1000"/>
                        </a:lnSpc>
                      </a:pPr>
                      <a:r>
                        <a:rPr lang="en-US" sz="2000" spc="-12">
                          <a:solidFill>
                            <a:srgbClr val="000000"/>
                          </a:solidFill>
                          <a:latin typeface="Inter"/>
                        </a:rPr>
                        <a:t>  Bất động sản</a:t>
                      </a:r>
                    </a:p>
                    <a:p>
                      <a:pPr algn="l">
                        <a:lnSpc>
                          <a:spcPts val="1000"/>
                        </a:lnSpc>
                      </a:pPr>
                      <a:r>
                        <a:rPr lang="en-US" sz="2000" spc="-12">
                          <a:solidFill>
                            <a:srgbClr val="000000"/>
                          </a:solidFill>
                          <a:latin typeface="Inter"/>
                        </a:rPr>
                        <a:t>  </a:t>
                      </a:r>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000"/>
                        </a:lnSpc>
                        <a:defRPr/>
                      </a:pPr>
                      <a:endParaRPr lang="en-US" sz="1100"/>
                    </a:p>
                    <a:p>
                      <a:pPr algn="l">
                        <a:lnSpc>
                          <a:spcPts val="1000"/>
                        </a:lnSpc>
                      </a:pPr>
                      <a:r>
                        <a:rPr lang="en-US" sz="2000" spc="-12">
                          <a:solidFill>
                            <a:srgbClr val="000000"/>
                          </a:solidFill>
                          <a:latin typeface="Inter Bold"/>
                        </a:rPr>
                        <a:t>  Cao</a:t>
                      </a:r>
                    </a:p>
                    <a:p>
                      <a:pPr algn="l">
                        <a:lnSpc>
                          <a:spcPts val="1000"/>
                        </a:lnSpc>
                      </a:pPr>
                      <a:r>
                        <a:rPr lang="en-US" sz="2000" spc="-12">
                          <a:solidFill>
                            <a:srgbClr val="000000"/>
                          </a:solidFill>
                          <a:latin typeface="Inter Bold"/>
                        </a:rPr>
                        <a:t>  </a:t>
                      </a:r>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000"/>
                        </a:lnSpc>
                        <a:defRPr/>
                      </a:pPr>
                      <a:endParaRPr lang="en-US" sz="1100"/>
                    </a:p>
                    <a:p>
                      <a:pPr algn="l">
                        <a:lnSpc>
                          <a:spcPts val="1000"/>
                        </a:lnSpc>
                      </a:pPr>
                      <a:r>
                        <a:rPr lang="en-US" sz="2000" spc="-12">
                          <a:solidFill>
                            <a:srgbClr val="000000"/>
                          </a:solidFill>
                          <a:latin typeface="Inter"/>
                        </a:rPr>
                        <a:t>  Trung bình</a:t>
                      </a:r>
                    </a:p>
                    <a:p>
                      <a:pPr algn="l">
                        <a:lnSpc>
                          <a:spcPts val="1000"/>
                        </a:lnSpc>
                      </a:pPr>
                      <a:r>
                        <a:rPr lang="en-US" sz="2000" spc="-12">
                          <a:solidFill>
                            <a:srgbClr val="000000"/>
                          </a:solidFill>
                          <a:latin typeface="Inter"/>
                        </a:rPr>
                        <a:t>  </a:t>
                      </a:r>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000"/>
                        </a:lnSpc>
                        <a:defRPr/>
                      </a:pPr>
                      <a:endParaRPr lang="en-US" sz="1100"/>
                    </a:p>
                    <a:p>
                      <a:pPr algn="l">
                        <a:lnSpc>
                          <a:spcPts val="1000"/>
                        </a:lnSpc>
                      </a:pPr>
                      <a:r>
                        <a:rPr lang="en-US" sz="2000" spc="-12">
                          <a:solidFill>
                            <a:srgbClr val="000000"/>
                          </a:solidFill>
                          <a:latin typeface="Inter"/>
                        </a:rPr>
                        <a:t>  Trung bình cao</a:t>
                      </a:r>
                    </a:p>
                    <a:p>
                      <a:pPr algn="l">
                        <a:lnSpc>
                          <a:spcPts val="1000"/>
                        </a:lnSpc>
                      </a:pPr>
                      <a:r>
                        <a:rPr lang="en-US" sz="2000" spc="-12">
                          <a:solidFill>
                            <a:srgbClr val="000000"/>
                          </a:solidFill>
                          <a:latin typeface="Inter"/>
                        </a:rPr>
                        <a:t>  </a:t>
                      </a:r>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03107">
                <a:tc>
                  <a:txBody>
                    <a:bodyPr/>
                    <a:lstStyle/>
                    <a:p>
                      <a:pPr algn="l">
                        <a:lnSpc>
                          <a:spcPts val="1000"/>
                        </a:lnSpc>
                        <a:defRPr/>
                      </a:pPr>
                      <a:endParaRPr lang="en-US" sz="1100"/>
                    </a:p>
                    <a:p>
                      <a:pPr algn="l">
                        <a:lnSpc>
                          <a:spcPts val="1000"/>
                        </a:lnSpc>
                      </a:pPr>
                      <a:r>
                        <a:rPr lang="en-US" sz="2000" spc="-12">
                          <a:solidFill>
                            <a:srgbClr val="000000"/>
                          </a:solidFill>
                          <a:latin typeface="Inter"/>
                        </a:rPr>
                        <a:t>  5</a:t>
                      </a:r>
                    </a:p>
                    <a:p>
                      <a:pPr algn="l">
                        <a:lnSpc>
                          <a:spcPts val="1000"/>
                        </a:lnSpc>
                      </a:pPr>
                      <a:r>
                        <a:rPr lang="en-US" sz="2000" spc="-12">
                          <a:solidFill>
                            <a:srgbClr val="000000"/>
                          </a:solidFill>
                          <a:latin typeface="Inter"/>
                        </a:rPr>
                        <a:t>  </a:t>
                      </a:r>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000"/>
                        </a:lnSpc>
                        <a:defRPr/>
                      </a:pPr>
                      <a:endParaRPr lang="en-US" sz="1100"/>
                    </a:p>
                    <a:p>
                      <a:pPr algn="l">
                        <a:lnSpc>
                          <a:spcPts val="1000"/>
                        </a:lnSpc>
                      </a:pPr>
                      <a:r>
                        <a:rPr lang="en-US" sz="2000" spc="-12">
                          <a:solidFill>
                            <a:srgbClr val="000000"/>
                          </a:solidFill>
                          <a:latin typeface="Inter"/>
                        </a:rPr>
                        <a:t>  Casino</a:t>
                      </a:r>
                    </a:p>
                    <a:p>
                      <a:pPr algn="l">
                        <a:lnSpc>
                          <a:spcPts val="1000"/>
                        </a:lnSpc>
                      </a:pPr>
                      <a:r>
                        <a:rPr lang="en-US" sz="2000" spc="-12">
                          <a:solidFill>
                            <a:srgbClr val="000000"/>
                          </a:solidFill>
                          <a:latin typeface="Inter"/>
                        </a:rPr>
                        <a:t>  </a:t>
                      </a:r>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000"/>
                        </a:lnSpc>
                        <a:defRPr/>
                      </a:pPr>
                      <a:endParaRPr lang="en-US" sz="1100"/>
                    </a:p>
                    <a:p>
                      <a:pPr algn="l">
                        <a:lnSpc>
                          <a:spcPts val="1000"/>
                        </a:lnSpc>
                      </a:pPr>
                      <a:r>
                        <a:rPr lang="en-US" sz="2000" spc="-12">
                          <a:solidFill>
                            <a:srgbClr val="000000"/>
                          </a:solidFill>
                          <a:latin typeface="Inter"/>
                        </a:rPr>
                        <a:t>  Trung bình</a:t>
                      </a:r>
                    </a:p>
                    <a:p>
                      <a:pPr algn="l">
                        <a:lnSpc>
                          <a:spcPts val="1000"/>
                        </a:lnSpc>
                      </a:pPr>
                      <a:r>
                        <a:rPr lang="en-US" sz="2000" spc="-12">
                          <a:solidFill>
                            <a:srgbClr val="000000"/>
                          </a:solidFill>
                          <a:latin typeface="Inter"/>
                        </a:rPr>
                        <a:t>  </a:t>
                      </a:r>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000"/>
                        </a:lnSpc>
                        <a:defRPr/>
                      </a:pPr>
                      <a:endParaRPr lang="en-US" sz="1100"/>
                    </a:p>
                    <a:p>
                      <a:pPr algn="l">
                        <a:lnSpc>
                          <a:spcPts val="1000"/>
                        </a:lnSpc>
                      </a:pPr>
                      <a:r>
                        <a:rPr lang="en-US" sz="2000" spc="-12">
                          <a:solidFill>
                            <a:srgbClr val="000000"/>
                          </a:solidFill>
                          <a:latin typeface="Inter"/>
                        </a:rPr>
                        <a:t>  Trung bình</a:t>
                      </a:r>
                    </a:p>
                    <a:p>
                      <a:pPr algn="l">
                        <a:lnSpc>
                          <a:spcPts val="1000"/>
                        </a:lnSpc>
                      </a:pPr>
                      <a:r>
                        <a:rPr lang="en-US" sz="2000" spc="-12">
                          <a:solidFill>
                            <a:srgbClr val="000000"/>
                          </a:solidFill>
                          <a:latin typeface="Inter"/>
                        </a:rPr>
                        <a:t>  </a:t>
                      </a:r>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lnSpc>
                          <a:spcPts val="1000"/>
                        </a:lnSpc>
                        <a:defRPr/>
                      </a:pPr>
                      <a:endParaRPr lang="en-US" sz="1100"/>
                    </a:p>
                    <a:p>
                      <a:pPr algn="l">
                        <a:lnSpc>
                          <a:spcPts val="1000"/>
                        </a:lnSpc>
                      </a:pPr>
                      <a:r>
                        <a:rPr lang="en-US" sz="2000" spc="-12">
                          <a:solidFill>
                            <a:srgbClr val="000000"/>
                          </a:solidFill>
                          <a:latin typeface="Inter"/>
                        </a:rPr>
                        <a:t>  Trung bình</a:t>
                      </a:r>
                    </a:p>
                    <a:p>
                      <a:pPr algn="l">
                        <a:lnSpc>
                          <a:spcPts val="1000"/>
                        </a:lnSpc>
                      </a:pPr>
                      <a:r>
                        <a:rPr lang="en-US" sz="2000" spc="-12">
                          <a:solidFill>
                            <a:srgbClr val="000000"/>
                          </a:solidFill>
                          <a:latin typeface="Inter"/>
                        </a:rPr>
                        <a:t>  </a:t>
                      </a:r>
                    </a:p>
                  </a:txBody>
                  <a:tcPr marL="47625" marR="47625" marT="47625" marB="47625"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2" name="TextBox 12"/>
          <p:cNvSpPr txBox="1"/>
          <p:nvPr/>
        </p:nvSpPr>
        <p:spPr>
          <a:xfrm>
            <a:off x="2616084" y="962812"/>
            <a:ext cx="13055831" cy="692786"/>
          </a:xfrm>
          <a:prstGeom prst="rect">
            <a:avLst/>
          </a:prstGeom>
        </p:spPr>
        <p:txBody>
          <a:bodyPr lIns="0" tIns="0" rIns="0" bIns="0" rtlCol="0" anchor="t">
            <a:spAutoFit/>
          </a:bodyPr>
          <a:lstStyle/>
          <a:p>
            <a:pPr marL="0" lvl="0" indent="0" algn="ctr">
              <a:lnSpc>
                <a:spcPts val="5734"/>
              </a:lnSpc>
            </a:pPr>
            <a:r>
              <a:rPr lang="en-US" sz="3699" dirty="0" err="1">
                <a:solidFill>
                  <a:srgbClr val="FFFFFF"/>
                </a:solidFill>
                <a:latin typeface="Inter Bold"/>
              </a:rPr>
              <a:t>Thực</a:t>
            </a:r>
            <a:r>
              <a:rPr lang="en-US" sz="3699" dirty="0">
                <a:solidFill>
                  <a:srgbClr val="FFFFFF"/>
                </a:solidFill>
                <a:latin typeface="Inter Bold"/>
              </a:rPr>
              <a:t> </a:t>
            </a:r>
            <a:r>
              <a:rPr lang="en-US" sz="3699" dirty="0" err="1">
                <a:solidFill>
                  <a:srgbClr val="FFFFFF"/>
                </a:solidFill>
                <a:latin typeface="Inter Bold"/>
              </a:rPr>
              <a:t>trạng</a:t>
            </a:r>
            <a:r>
              <a:rPr lang="en-US" sz="3699" dirty="0">
                <a:solidFill>
                  <a:srgbClr val="FFFFFF"/>
                </a:solidFill>
                <a:latin typeface="Inter Bold"/>
              </a:rPr>
              <a:t> </a:t>
            </a:r>
            <a:r>
              <a:rPr lang="en-US" sz="3699" dirty="0" err="1">
                <a:solidFill>
                  <a:srgbClr val="FFFFFF"/>
                </a:solidFill>
                <a:latin typeface="Inter Bold"/>
              </a:rPr>
              <a:t>rửa</a:t>
            </a:r>
            <a:r>
              <a:rPr lang="en-US" sz="3699" dirty="0">
                <a:solidFill>
                  <a:srgbClr val="FFFFFF"/>
                </a:solidFill>
                <a:latin typeface="Inter Bold"/>
              </a:rPr>
              <a:t> </a:t>
            </a:r>
            <a:r>
              <a:rPr lang="en-US" sz="3699" dirty="0" err="1">
                <a:solidFill>
                  <a:srgbClr val="FFFFFF"/>
                </a:solidFill>
                <a:latin typeface="Inter Bold"/>
              </a:rPr>
              <a:t>tiền</a:t>
            </a:r>
            <a:r>
              <a:rPr lang="en-US" sz="3699" dirty="0">
                <a:solidFill>
                  <a:srgbClr val="FFFFFF"/>
                </a:solidFill>
                <a:latin typeface="Inter Bold"/>
              </a:rPr>
              <a:t> </a:t>
            </a:r>
            <a:r>
              <a:rPr lang="en-US" sz="3699" dirty="0" err="1">
                <a:solidFill>
                  <a:srgbClr val="FFFFFF"/>
                </a:solidFill>
                <a:latin typeface="Inter Bold"/>
              </a:rPr>
              <a:t>và</a:t>
            </a:r>
            <a:r>
              <a:rPr lang="en-US" sz="3699" dirty="0">
                <a:solidFill>
                  <a:srgbClr val="FFFFFF"/>
                </a:solidFill>
                <a:latin typeface="Inter Bold"/>
              </a:rPr>
              <a:t> </a:t>
            </a:r>
            <a:r>
              <a:rPr lang="en-US" sz="3699" dirty="0" err="1">
                <a:solidFill>
                  <a:srgbClr val="FFFFFF"/>
                </a:solidFill>
                <a:latin typeface="Inter Bold"/>
              </a:rPr>
              <a:t>công</a:t>
            </a:r>
            <a:r>
              <a:rPr lang="en-US" sz="3699" dirty="0">
                <a:solidFill>
                  <a:srgbClr val="FFFFFF"/>
                </a:solidFill>
                <a:latin typeface="Inter Bold"/>
              </a:rPr>
              <a:t> </a:t>
            </a:r>
            <a:r>
              <a:rPr lang="en-US" sz="3699" dirty="0" err="1">
                <a:solidFill>
                  <a:srgbClr val="FFFFFF"/>
                </a:solidFill>
                <a:latin typeface="Inter Bold"/>
              </a:rPr>
              <a:t>tác</a:t>
            </a:r>
            <a:r>
              <a:rPr lang="en-US" sz="3699" dirty="0">
                <a:solidFill>
                  <a:srgbClr val="FFFFFF"/>
                </a:solidFill>
                <a:latin typeface="Inter Bold"/>
              </a:rPr>
              <a:t> </a:t>
            </a:r>
            <a:r>
              <a:rPr lang="en-US" sz="3699" dirty="0" err="1">
                <a:solidFill>
                  <a:srgbClr val="FFFFFF"/>
                </a:solidFill>
                <a:latin typeface="Inter Bold"/>
              </a:rPr>
              <a:t>Phòng</a:t>
            </a:r>
            <a:r>
              <a:rPr lang="en-US" sz="3699" dirty="0">
                <a:solidFill>
                  <a:srgbClr val="FFFFFF"/>
                </a:solidFill>
                <a:latin typeface="Inter Bold"/>
              </a:rPr>
              <a:t> </a:t>
            </a:r>
            <a:r>
              <a:rPr lang="en-US" sz="3699" dirty="0" err="1">
                <a:solidFill>
                  <a:srgbClr val="FFFFFF"/>
                </a:solidFill>
                <a:latin typeface="Inter Bold"/>
              </a:rPr>
              <a:t>chống</a:t>
            </a:r>
            <a:r>
              <a:rPr lang="en-US" sz="3699" dirty="0">
                <a:solidFill>
                  <a:srgbClr val="FFFFFF"/>
                </a:solidFill>
                <a:latin typeface="Inter Bold"/>
              </a:rPr>
              <a:t> </a:t>
            </a:r>
            <a:r>
              <a:rPr lang="en-US" sz="3699" dirty="0" err="1">
                <a:solidFill>
                  <a:srgbClr val="FFFFFF"/>
                </a:solidFill>
                <a:latin typeface="Inter Bold"/>
              </a:rPr>
              <a:t>rửa</a:t>
            </a:r>
            <a:r>
              <a:rPr lang="en-US" sz="3699" dirty="0">
                <a:solidFill>
                  <a:srgbClr val="FFFFFF"/>
                </a:solidFill>
                <a:latin typeface="Inter Bold"/>
              </a:rPr>
              <a:t> </a:t>
            </a:r>
            <a:r>
              <a:rPr lang="en-US" sz="3699" dirty="0" err="1">
                <a:solidFill>
                  <a:srgbClr val="FFFFFF"/>
                </a:solidFill>
                <a:latin typeface="Inter Bold"/>
              </a:rPr>
              <a:t>tiền</a:t>
            </a:r>
            <a:endParaRPr lang="en-US" sz="3699" dirty="0">
              <a:solidFill>
                <a:srgbClr val="FFFFFF"/>
              </a:solidFill>
              <a:latin typeface="Inter Bold"/>
            </a:endParaRPr>
          </a:p>
        </p:txBody>
      </p:sp>
      <p:sp>
        <p:nvSpPr>
          <p:cNvPr id="13" name="TextBox 13"/>
          <p:cNvSpPr txBox="1"/>
          <p:nvPr/>
        </p:nvSpPr>
        <p:spPr>
          <a:xfrm>
            <a:off x="5204913" y="8083306"/>
            <a:ext cx="7878174" cy="513715"/>
          </a:xfrm>
          <a:prstGeom prst="rect">
            <a:avLst/>
          </a:prstGeom>
        </p:spPr>
        <p:txBody>
          <a:bodyPr lIns="0" tIns="0" rIns="0" bIns="0" rtlCol="0" anchor="t">
            <a:spAutoFit/>
          </a:bodyPr>
          <a:lstStyle/>
          <a:p>
            <a:pPr marL="0" lvl="0" indent="0" algn="ctr">
              <a:lnSpc>
                <a:spcPts val="4339"/>
              </a:lnSpc>
            </a:pPr>
            <a:r>
              <a:rPr lang="en-US" sz="2799">
                <a:solidFill>
                  <a:srgbClr val="000000"/>
                </a:solidFill>
                <a:latin typeface="Open Sans"/>
              </a:rPr>
              <a:t>Báo cáo mức độ rủi ro rửa tiền theo lĩnh vực</a:t>
            </a:r>
          </a:p>
        </p:txBody>
      </p:sp>
      <p:sp>
        <p:nvSpPr>
          <p:cNvPr id="14" name="TextBox 14"/>
          <p:cNvSpPr txBox="1"/>
          <p:nvPr/>
        </p:nvSpPr>
        <p:spPr>
          <a:xfrm>
            <a:off x="5772358" y="8880475"/>
            <a:ext cx="6743284" cy="377825"/>
          </a:xfrm>
          <a:prstGeom prst="rect">
            <a:avLst/>
          </a:prstGeom>
        </p:spPr>
        <p:txBody>
          <a:bodyPr lIns="0" tIns="0" rIns="0" bIns="0" rtlCol="0" anchor="t">
            <a:spAutoFit/>
          </a:bodyPr>
          <a:lstStyle/>
          <a:p>
            <a:pPr marL="0" lvl="0" indent="0" algn="ctr">
              <a:lnSpc>
                <a:spcPts val="3100"/>
              </a:lnSpc>
            </a:pPr>
            <a:r>
              <a:rPr lang="en-US" sz="2000">
                <a:solidFill>
                  <a:srgbClr val="000000"/>
                </a:solidFill>
                <a:latin typeface="Open Sans Italics"/>
              </a:rPr>
              <a:t>(Nguồn Báo cáo của Ngân hàng nhà nước)</a:t>
            </a:r>
          </a:p>
        </p:txBody>
      </p:sp>
    </p:spTree>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2143076"/>
            <a:chOff x="0" y="0"/>
            <a:chExt cx="4816593" cy="564431"/>
          </a:xfrm>
        </p:grpSpPr>
        <p:sp>
          <p:nvSpPr>
            <p:cNvPr id="3" name="Freeform 3"/>
            <p:cNvSpPr/>
            <p:nvPr/>
          </p:nvSpPr>
          <p:spPr>
            <a:xfrm>
              <a:off x="0" y="0"/>
              <a:ext cx="4816592" cy="564431"/>
            </a:xfrm>
            <a:custGeom>
              <a:avLst/>
              <a:gdLst/>
              <a:ahLst/>
              <a:cxnLst/>
              <a:rect l="l" t="t" r="r" b="b"/>
              <a:pathLst>
                <a:path w="4816592" h="564431">
                  <a:moveTo>
                    <a:pt x="0" y="0"/>
                  </a:moveTo>
                  <a:lnTo>
                    <a:pt x="4816592" y="0"/>
                  </a:lnTo>
                  <a:lnTo>
                    <a:pt x="4816592" y="564431"/>
                  </a:lnTo>
                  <a:lnTo>
                    <a:pt x="0" y="564431"/>
                  </a:lnTo>
                  <a:close/>
                </a:path>
              </a:pathLst>
            </a:custGeom>
            <a:solidFill>
              <a:srgbClr val="0345E4"/>
            </a:solidFill>
          </p:spPr>
          <p:txBody>
            <a:bodyPr/>
            <a:lstStyle/>
            <a:p>
              <a:endParaRPr lang="vi-VN"/>
            </a:p>
          </p:txBody>
        </p:sp>
        <p:sp>
          <p:nvSpPr>
            <p:cNvPr id="4" name="TextBox 4"/>
            <p:cNvSpPr txBox="1"/>
            <p:nvPr/>
          </p:nvSpPr>
          <p:spPr>
            <a:xfrm>
              <a:off x="0" y="-38100"/>
              <a:ext cx="4816593" cy="602531"/>
            </a:xfrm>
            <a:prstGeom prst="rect">
              <a:avLst/>
            </a:prstGeom>
          </p:spPr>
          <p:txBody>
            <a:bodyPr lIns="50800" tIns="50800" rIns="50800" bIns="50800" rtlCol="0" anchor="ctr"/>
            <a:lstStyle/>
            <a:p>
              <a:pPr algn="ctr">
                <a:lnSpc>
                  <a:spcPts val="2659"/>
                </a:lnSpc>
              </a:pPr>
              <a:endParaRPr/>
            </a:p>
          </p:txBody>
        </p:sp>
      </p:grpSp>
      <p:graphicFrame>
        <p:nvGraphicFramePr>
          <p:cNvPr id="5" name="Table 5"/>
          <p:cNvGraphicFramePr>
            <a:graphicFrameLocks noGrp="1"/>
          </p:cNvGraphicFramePr>
          <p:nvPr>
            <p:extLst>
              <p:ext uri="{D42A27DB-BD31-4B8C-83A1-F6EECF244321}">
                <p14:modId xmlns:p14="http://schemas.microsoft.com/office/powerpoint/2010/main" val="870717993"/>
              </p:ext>
            </p:extLst>
          </p:nvPr>
        </p:nvGraphicFramePr>
        <p:xfrm>
          <a:off x="1280157" y="2343600"/>
          <a:ext cx="15727680" cy="6520754"/>
        </p:xfrm>
        <a:graphic>
          <a:graphicData uri="http://schemas.openxmlformats.org/drawingml/2006/table">
            <a:tbl>
              <a:tblPr/>
              <a:tblGrid>
                <a:gridCol w="2682243">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6019800">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gridCol w="4130037">
                  <a:extLst>
                    <a:ext uri="{9D8B030D-6E8A-4147-A177-3AD203B41FA5}">
                      <a16:colId xmlns:a16="http://schemas.microsoft.com/office/drawing/2014/main" val="20004"/>
                    </a:ext>
                  </a:extLst>
                </a:gridCol>
              </a:tblGrid>
              <a:tr h="0">
                <a:tc>
                  <a:txBody>
                    <a:bodyPr/>
                    <a:lstStyle/>
                    <a:p>
                      <a:pPr algn="l">
                        <a:lnSpc>
                          <a:spcPts val="2659"/>
                        </a:lnSpc>
                        <a:defRPr/>
                      </a:pPr>
                      <a:r>
                        <a:rPr lang="en-US" sz="1500">
                          <a:solidFill>
                            <a:srgbClr val="000000"/>
                          </a:solidFill>
                          <a:latin typeface="Inter"/>
                        </a:rPr>
                        <a:t>Tác giả</a:t>
                      </a:r>
                      <a:endParaRPr lang="en-US" sz="15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500">
                          <a:solidFill>
                            <a:srgbClr val="000000"/>
                          </a:solidFill>
                          <a:latin typeface="Inter"/>
                        </a:rPr>
                        <a:t>Năm</a:t>
                      </a:r>
                      <a:endParaRPr lang="en-US" sz="15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500" dirty="0" err="1">
                          <a:solidFill>
                            <a:srgbClr val="000000"/>
                          </a:solidFill>
                          <a:latin typeface="Inter"/>
                        </a:rPr>
                        <a:t>Bài</a:t>
                      </a:r>
                      <a:r>
                        <a:rPr lang="en-US" sz="1500" dirty="0">
                          <a:solidFill>
                            <a:srgbClr val="000000"/>
                          </a:solidFill>
                          <a:latin typeface="Inter"/>
                        </a:rPr>
                        <a:t> </a:t>
                      </a:r>
                      <a:r>
                        <a:rPr lang="en-US" sz="1500" dirty="0" err="1">
                          <a:solidFill>
                            <a:srgbClr val="000000"/>
                          </a:solidFill>
                          <a:latin typeface="Inter"/>
                        </a:rPr>
                        <a:t>báo</a:t>
                      </a:r>
                      <a:endParaRPr lang="en-US" sz="15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500" dirty="0" err="1">
                          <a:solidFill>
                            <a:srgbClr val="000000"/>
                          </a:solidFill>
                          <a:latin typeface="Inter"/>
                        </a:rPr>
                        <a:t>Mô</a:t>
                      </a:r>
                      <a:r>
                        <a:rPr lang="en-US" sz="1500" dirty="0">
                          <a:solidFill>
                            <a:srgbClr val="000000"/>
                          </a:solidFill>
                          <a:latin typeface="Inter"/>
                        </a:rPr>
                        <a:t> </a:t>
                      </a:r>
                      <a:r>
                        <a:rPr lang="en-US" sz="1500" dirty="0" err="1">
                          <a:solidFill>
                            <a:srgbClr val="000000"/>
                          </a:solidFill>
                          <a:latin typeface="Inter"/>
                        </a:rPr>
                        <a:t>hình</a:t>
                      </a:r>
                      <a:endParaRPr lang="en-US" sz="15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500" dirty="0" err="1">
                          <a:solidFill>
                            <a:srgbClr val="000000"/>
                          </a:solidFill>
                          <a:latin typeface="Inter"/>
                        </a:rPr>
                        <a:t>Kết</a:t>
                      </a:r>
                      <a:r>
                        <a:rPr lang="en-US" sz="1500" dirty="0">
                          <a:solidFill>
                            <a:srgbClr val="000000"/>
                          </a:solidFill>
                          <a:latin typeface="Inter"/>
                        </a:rPr>
                        <a:t> </a:t>
                      </a:r>
                      <a:r>
                        <a:rPr lang="en-US" sz="1500" dirty="0" err="1">
                          <a:solidFill>
                            <a:srgbClr val="000000"/>
                          </a:solidFill>
                          <a:latin typeface="Inter"/>
                        </a:rPr>
                        <a:t>quả</a:t>
                      </a:r>
                      <a:endParaRPr lang="en-US" sz="15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pPr algn="l">
                        <a:lnSpc>
                          <a:spcPts val="2659"/>
                        </a:lnSpc>
                        <a:defRPr/>
                      </a:pPr>
                      <a:r>
                        <a:rPr lang="en-US" sz="1500">
                          <a:solidFill>
                            <a:srgbClr val="000000"/>
                          </a:solidFill>
                          <a:latin typeface="Inter"/>
                        </a:rPr>
                        <a:t>Mohannad Alkhalili và cộng sự</a:t>
                      </a:r>
                      <a:endParaRPr lang="en-US" sz="15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500">
                          <a:solidFill>
                            <a:srgbClr val="000000"/>
                          </a:solidFill>
                          <a:latin typeface="Inter"/>
                        </a:rPr>
                        <a:t>2021</a:t>
                      </a:r>
                      <a:endParaRPr lang="en-US" sz="15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500" dirty="0">
                          <a:solidFill>
                            <a:srgbClr val="000000"/>
                          </a:solidFill>
                          <a:latin typeface="Inter"/>
                        </a:rPr>
                        <a:t>Investigation of Applying Machine Learning for Watch-List Filtering in Anti-Money Laundering (IEEE Access)</a:t>
                      </a:r>
                      <a:endParaRPr lang="en-US" sz="15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500" dirty="0">
                          <a:solidFill>
                            <a:srgbClr val="000000"/>
                          </a:solidFill>
                          <a:latin typeface="Inter"/>
                        </a:rPr>
                        <a:t>SVM, DT</a:t>
                      </a:r>
                      <a:endParaRPr lang="en-US" sz="15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500" dirty="0">
                          <a:solidFill>
                            <a:srgbClr val="000000"/>
                          </a:solidFill>
                          <a:latin typeface="Inter"/>
                        </a:rPr>
                        <a:t>SVM: Accuracy 0.815, Precision:  0.851</a:t>
                      </a:r>
                      <a:endParaRPr lang="en-US" sz="1500" dirty="0"/>
                    </a:p>
                    <a:p>
                      <a:pPr algn="l">
                        <a:lnSpc>
                          <a:spcPts val="2659"/>
                        </a:lnSpc>
                      </a:pPr>
                      <a:r>
                        <a:rPr lang="en-US" sz="1500" dirty="0">
                          <a:solidFill>
                            <a:srgbClr val="000000"/>
                          </a:solidFill>
                          <a:latin typeface="Inter"/>
                        </a:rPr>
                        <a:t>DT: Accuracy 0.783, Precision 0.786</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algn="l">
                        <a:lnSpc>
                          <a:spcPts val="2659"/>
                        </a:lnSpc>
                        <a:defRPr/>
                      </a:pPr>
                      <a:r>
                        <a:rPr lang="en-US" sz="1500" dirty="0">
                          <a:solidFill>
                            <a:srgbClr val="000000"/>
                          </a:solidFill>
                          <a:latin typeface="Inter"/>
                        </a:rPr>
                        <a:t>Md. </a:t>
                      </a:r>
                      <a:r>
                        <a:rPr lang="en-US" sz="1500" dirty="0" err="1">
                          <a:solidFill>
                            <a:srgbClr val="000000"/>
                          </a:solidFill>
                          <a:latin typeface="Inter"/>
                        </a:rPr>
                        <a:t>Rezaul</a:t>
                      </a:r>
                      <a:r>
                        <a:rPr lang="en-US" sz="1500" dirty="0">
                          <a:solidFill>
                            <a:srgbClr val="000000"/>
                          </a:solidFill>
                          <a:latin typeface="Inter"/>
                        </a:rPr>
                        <a:t> Karim </a:t>
                      </a:r>
                      <a:r>
                        <a:rPr lang="en-US" sz="1500" dirty="0" err="1">
                          <a:solidFill>
                            <a:srgbClr val="000000"/>
                          </a:solidFill>
                          <a:latin typeface="Inter"/>
                        </a:rPr>
                        <a:t>và</a:t>
                      </a:r>
                      <a:r>
                        <a:rPr lang="en-US" sz="1500" dirty="0">
                          <a:solidFill>
                            <a:srgbClr val="000000"/>
                          </a:solidFill>
                          <a:latin typeface="Inter"/>
                        </a:rPr>
                        <a:t> </a:t>
                      </a:r>
                      <a:r>
                        <a:rPr lang="en-US" sz="1500" dirty="0" err="1">
                          <a:solidFill>
                            <a:srgbClr val="000000"/>
                          </a:solidFill>
                          <a:latin typeface="Inter"/>
                        </a:rPr>
                        <a:t>cộng</a:t>
                      </a:r>
                      <a:r>
                        <a:rPr lang="en-US" sz="1500" dirty="0">
                          <a:solidFill>
                            <a:srgbClr val="000000"/>
                          </a:solidFill>
                          <a:latin typeface="Inter"/>
                        </a:rPr>
                        <a:t> </a:t>
                      </a:r>
                      <a:r>
                        <a:rPr lang="en-US" sz="1500" dirty="0" err="1">
                          <a:solidFill>
                            <a:srgbClr val="000000"/>
                          </a:solidFill>
                          <a:latin typeface="Inter"/>
                        </a:rPr>
                        <a:t>sự</a:t>
                      </a:r>
                      <a:endParaRPr lang="en-US" sz="15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500">
                          <a:solidFill>
                            <a:srgbClr val="000000"/>
                          </a:solidFill>
                          <a:latin typeface="Inter"/>
                        </a:rPr>
                        <a:t>2023</a:t>
                      </a:r>
                      <a:endParaRPr lang="en-US" sz="15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500" dirty="0">
                          <a:solidFill>
                            <a:srgbClr val="000000"/>
                          </a:solidFill>
                          <a:latin typeface="Inter"/>
                        </a:rPr>
                        <a:t>Catch Me If You Can: Semi-supervised Graph Learning for Spotting Money Laundering (Cornell University)</a:t>
                      </a:r>
                      <a:endParaRPr lang="en-US" sz="15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500" dirty="0">
                          <a:solidFill>
                            <a:srgbClr val="000000"/>
                          </a:solidFill>
                          <a:latin typeface="Inter"/>
                        </a:rPr>
                        <a:t>RF, XGB</a:t>
                      </a:r>
                      <a:endParaRPr lang="en-US" sz="15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500" dirty="0">
                          <a:solidFill>
                            <a:srgbClr val="000000"/>
                          </a:solidFill>
                          <a:latin typeface="Inter" panose="020B0604020202020204" charset="0"/>
                          <a:ea typeface="Inter" panose="020B0604020202020204" charset="0"/>
                        </a:rPr>
                        <a:t>XGB precision-recall curve 0.833 </a:t>
                      </a:r>
                    </a:p>
                    <a:p>
                      <a:pPr algn="l">
                        <a:lnSpc>
                          <a:spcPts val="2659"/>
                        </a:lnSpc>
                        <a:defRPr/>
                      </a:pPr>
                      <a:r>
                        <a:rPr lang="en-US" sz="1500" dirty="0">
                          <a:solidFill>
                            <a:srgbClr val="000000"/>
                          </a:solidFill>
                          <a:latin typeface="Inter" panose="020B0604020202020204" charset="0"/>
                          <a:ea typeface="Inter" panose="020B0604020202020204" charset="0"/>
                        </a:rPr>
                        <a:t>RF precision-recall curve 0.831</a:t>
                      </a:r>
                      <a:endParaRPr lang="en-US" sz="1500" dirty="0">
                        <a:latin typeface="Inter" panose="020B0604020202020204" charset="0"/>
                        <a:ea typeface="Inter" panose="020B0604020202020204" charset="0"/>
                      </a:endParaRP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algn="l">
                        <a:lnSpc>
                          <a:spcPts val="2659"/>
                        </a:lnSpc>
                        <a:defRPr/>
                      </a:pPr>
                      <a:r>
                        <a:rPr lang="en-US" sz="1500">
                          <a:solidFill>
                            <a:srgbClr val="000000"/>
                          </a:solidFill>
                          <a:latin typeface="Inter"/>
                        </a:rPr>
                        <a:t>E. A. Lopez-Rojas và Stefan Axelsson</a:t>
                      </a:r>
                      <a:endParaRPr lang="en-US" sz="15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500">
                          <a:solidFill>
                            <a:srgbClr val="000000"/>
                          </a:solidFill>
                          <a:latin typeface="Inter"/>
                        </a:rPr>
                        <a:t>2012</a:t>
                      </a:r>
                      <a:endParaRPr lang="en-US" sz="15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ts val="2659"/>
                        </a:lnSpc>
                        <a:spcBef>
                          <a:spcPts val="0"/>
                        </a:spcBef>
                        <a:spcAft>
                          <a:spcPts val="0"/>
                        </a:spcAft>
                        <a:buClrTx/>
                        <a:buSzTx/>
                        <a:buFontTx/>
                        <a:buNone/>
                        <a:tabLst/>
                        <a:defRPr/>
                      </a:pPr>
                      <a:r>
                        <a:rPr lang="en-US" sz="1500" dirty="0">
                          <a:solidFill>
                            <a:srgbClr val="000000"/>
                          </a:solidFill>
                          <a:latin typeface="Inter"/>
                        </a:rPr>
                        <a:t>Multi agent based simulation (MABS) of financial transactions for anti money laundering (AML) (</a:t>
                      </a:r>
                      <a:r>
                        <a:rPr lang="en-US" sz="1500" b="0" i="0" kern="1200" dirty="0">
                          <a:solidFill>
                            <a:schemeClr val="tx1"/>
                          </a:solidFill>
                          <a:effectLst/>
                          <a:latin typeface="+mn-lt"/>
                          <a:ea typeface="+mn-ea"/>
                          <a:cs typeface="+mn-cs"/>
                        </a:rPr>
                        <a:t>17th Nordic Conference on Secure IT System)</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500" dirty="0">
                          <a:solidFill>
                            <a:srgbClr val="000000"/>
                          </a:solidFill>
                          <a:latin typeface="Inter"/>
                        </a:rPr>
                        <a:t>DT,  RF, NB</a:t>
                      </a:r>
                      <a:endParaRPr lang="en-US" sz="15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vi-VN" sz="1500" b="0" i="0" kern="1200" dirty="0">
                          <a:solidFill>
                            <a:schemeClr val="tx1"/>
                          </a:solidFill>
                          <a:effectLst/>
                          <a:latin typeface="Inter" panose="020B0604020202020204" charset="0"/>
                          <a:ea typeface="Inter" panose="020B0604020202020204" charset="0"/>
                          <a:cs typeface="+mn-cs"/>
                        </a:rPr>
                        <a:t>Decision-Table 0.999 0.029</a:t>
                      </a:r>
                    </a:p>
                    <a:p>
                      <a:pPr algn="l">
                        <a:lnSpc>
                          <a:spcPts val="2659"/>
                        </a:lnSpc>
                        <a:defRPr/>
                      </a:pPr>
                      <a:r>
                        <a:rPr lang="vi-VN" sz="1500" b="0" i="0" kern="1200" dirty="0">
                          <a:solidFill>
                            <a:schemeClr val="tx1"/>
                          </a:solidFill>
                          <a:effectLst/>
                          <a:latin typeface="Inter" panose="020B0604020202020204" charset="0"/>
                          <a:ea typeface="Inter" panose="020B0604020202020204" charset="0"/>
                          <a:cs typeface="+mn-cs"/>
                        </a:rPr>
                        <a:t>Random-Forest 0.999 0.009</a:t>
                      </a:r>
                      <a:br>
                        <a:rPr lang="vi-VN" sz="1500" dirty="0">
                          <a:latin typeface="Inter" panose="020B0604020202020204" charset="0"/>
                          <a:ea typeface="Inter" panose="020B0604020202020204" charset="0"/>
                        </a:rPr>
                      </a:br>
                      <a:r>
                        <a:rPr lang="vi-VN" sz="1500" b="0" i="0" kern="1200" dirty="0">
                          <a:solidFill>
                            <a:schemeClr val="tx1"/>
                          </a:solidFill>
                          <a:effectLst/>
                          <a:latin typeface="Inter" panose="020B0604020202020204" charset="0"/>
                          <a:ea typeface="Inter" panose="020B0604020202020204" charset="0"/>
                          <a:cs typeface="+mn-cs"/>
                        </a:rPr>
                        <a:t>Naive-Bayes 0.988 0.479</a:t>
                      </a:r>
                      <a:endParaRPr lang="en-US" sz="1500" dirty="0">
                        <a:latin typeface="Inter" panose="020B0604020202020204" charset="0"/>
                        <a:ea typeface="Inter" panose="020B0604020202020204" charset="0"/>
                      </a:endParaRP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algn="l">
                        <a:lnSpc>
                          <a:spcPts val="2659"/>
                        </a:lnSpc>
                        <a:defRPr/>
                      </a:pPr>
                      <a:r>
                        <a:rPr lang="en-US" sz="1500">
                          <a:solidFill>
                            <a:srgbClr val="000000"/>
                          </a:solidFill>
                          <a:latin typeface="Inter"/>
                        </a:rPr>
                        <a:t>Erik Altman và cộng sự</a:t>
                      </a:r>
                      <a:endParaRPr lang="en-US" sz="15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500">
                          <a:solidFill>
                            <a:srgbClr val="000000"/>
                          </a:solidFill>
                          <a:latin typeface="Inter"/>
                        </a:rPr>
                        <a:t>2023</a:t>
                      </a:r>
                      <a:endParaRPr lang="en-US" sz="15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500" dirty="0">
                          <a:solidFill>
                            <a:srgbClr val="000000"/>
                          </a:solidFill>
                          <a:latin typeface="Inter"/>
                        </a:rPr>
                        <a:t>Realistic Synthetic Financial Transactions for Anti-Money Laundering Models</a:t>
                      </a:r>
                      <a:endParaRPr lang="en-US" sz="15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500">
                          <a:solidFill>
                            <a:srgbClr val="000000"/>
                          </a:solidFill>
                          <a:latin typeface="Inter"/>
                        </a:rPr>
                        <a:t>GNN, GBT </a:t>
                      </a:r>
                      <a:endParaRPr lang="en-US" sz="15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500" dirty="0">
                          <a:solidFill>
                            <a:srgbClr val="000000"/>
                          </a:solidFill>
                          <a:latin typeface="Inter"/>
                        </a:rPr>
                        <a:t>XGB F1 scores 63.23%</a:t>
                      </a:r>
                    </a:p>
                    <a:p>
                      <a:pPr algn="l">
                        <a:lnSpc>
                          <a:spcPts val="2659"/>
                        </a:lnSpc>
                        <a:defRPr/>
                      </a:pPr>
                      <a:r>
                        <a:rPr lang="en-US" sz="1500" dirty="0">
                          <a:solidFill>
                            <a:srgbClr val="000000"/>
                          </a:solidFill>
                          <a:latin typeface="Inter"/>
                        </a:rPr>
                        <a:t>GNN F1 scores </a:t>
                      </a:r>
                      <a:r>
                        <a:rPr lang="vi-VN" sz="1500" dirty="0"/>
                        <a:t>56.77%</a:t>
                      </a:r>
                      <a:endParaRPr lang="en-US" sz="15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algn="l">
                        <a:lnSpc>
                          <a:spcPts val="2659"/>
                        </a:lnSpc>
                        <a:defRPr/>
                      </a:pPr>
                      <a:r>
                        <a:rPr lang="en-US" sz="1500">
                          <a:solidFill>
                            <a:srgbClr val="000000"/>
                          </a:solidFill>
                          <a:latin typeface="Inter"/>
                        </a:rPr>
                        <a:t>Omri Raiter</a:t>
                      </a:r>
                      <a:endParaRPr lang="en-US" sz="15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500">
                          <a:solidFill>
                            <a:srgbClr val="000000"/>
                          </a:solidFill>
                          <a:latin typeface="Inter"/>
                        </a:rPr>
                        <a:t>2021</a:t>
                      </a:r>
                      <a:endParaRPr lang="en-US" sz="150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500" dirty="0">
                          <a:solidFill>
                            <a:srgbClr val="000000"/>
                          </a:solidFill>
                          <a:latin typeface="Inter"/>
                        </a:rPr>
                        <a:t>Applying Supervised Machine Learning Algorithms</a:t>
                      </a:r>
                      <a:endParaRPr lang="en-US" sz="15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500" dirty="0" err="1">
                          <a:solidFill>
                            <a:srgbClr val="000000"/>
                          </a:solidFill>
                          <a:latin typeface="Inter"/>
                        </a:rPr>
                        <a:t>Hồi</a:t>
                      </a:r>
                      <a:r>
                        <a:rPr lang="en-US" sz="1500" dirty="0">
                          <a:solidFill>
                            <a:srgbClr val="000000"/>
                          </a:solidFill>
                          <a:latin typeface="Inter"/>
                        </a:rPr>
                        <a:t> </a:t>
                      </a:r>
                      <a:r>
                        <a:rPr lang="en-US" sz="1500" dirty="0" err="1">
                          <a:solidFill>
                            <a:srgbClr val="000000"/>
                          </a:solidFill>
                          <a:latin typeface="Inter"/>
                        </a:rPr>
                        <a:t>quy</a:t>
                      </a:r>
                      <a:r>
                        <a:rPr lang="en-US" sz="1500" dirty="0">
                          <a:solidFill>
                            <a:srgbClr val="000000"/>
                          </a:solidFill>
                          <a:latin typeface="Inter"/>
                        </a:rPr>
                        <a:t> logistic, SVM, RF </a:t>
                      </a:r>
                      <a:r>
                        <a:rPr lang="en-US" sz="1500" dirty="0" err="1">
                          <a:solidFill>
                            <a:srgbClr val="000000"/>
                          </a:solidFill>
                          <a:latin typeface="Inter"/>
                        </a:rPr>
                        <a:t>và</a:t>
                      </a:r>
                      <a:r>
                        <a:rPr lang="en-US" sz="1500" dirty="0">
                          <a:solidFill>
                            <a:srgbClr val="000000"/>
                          </a:solidFill>
                          <a:latin typeface="Inter"/>
                        </a:rPr>
                        <a:t> ANN</a:t>
                      </a:r>
                      <a:endParaRPr lang="en-US" sz="1500" dirty="0"/>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lnSpc>
                          <a:spcPts val="2659"/>
                        </a:lnSpc>
                        <a:defRPr/>
                      </a:pPr>
                      <a:r>
                        <a:rPr lang="en-US" sz="1500" b="0" i="0" kern="1200" dirty="0">
                          <a:solidFill>
                            <a:schemeClr val="tx1"/>
                          </a:solidFill>
                          <a:effectLst/>
                          <a:latin typeface="+mn-lt"/>
                          <a:ea typeface="+mn-ea"/>
                          <a:cs typeface="+mn-cs"/>
                        </a:rPr>
                        <a:t>LR </a:t>
                      </a:r>
                      <a:r>
                        <a:rPr lang="en-US" sz="1500" dirty="0">
                          <a:solidFill>
                            <a:srgbClr val="000000"/>
                          </a:solidFill>
                          <a:latin typeface="Inter" panose="020B0604020202020204" charset="0"/>
                          <a:ea typeface="Inter" panose="020B0604020202020204" charset="0"/>
                        </a:rPr>
                        <a:t>Accuracy 97%, </a:t>
                      </a:r>
                      <a:r>
                        <a:rPr lang="en-US" sz="1500" dirty="0">
                          <a:solidFill>
                            <a:srgbClr val="000000"/>
                          </a:solidFill>
                          <a:latin typeface="Inter"/>
                        </a:rPr>
                        <a:t>recall 7%</a:t>
                      </a:r>
                    </a:p>
                    <a:p>
                      <a:pPr algn="l">
                        <a:lnSpc>
                          <a:spcPts val="2659"/>
                        </a:lnSpc>
                        <a:defRPr/>
                      </a:pPr>
                      <a:r>
                        <a:rPr lang="vi-VN" sz="1500" b="0" i="0" kern="1200" dirty="0">
                          <a:solidFill>
                            <a:schemeClr val="tx1"/>
                          </a:solidFill>
                          <a:effectLst/>
                          <a:latin typeface="+mn-lt"/>
                          <a:ea typeface="+mn-ea"/>
                          <a:cs typeface="+mn-cs"/>
                        </a:rPr>
                        <a:t>SVM </a:t>
                      </a:r>
                      <a:r>
                        <a:rPr lang="en-US" sz="1500" b="0" dirty="0">
                          <a:solidFill>
                            <a:srgbClr val="000000"/>
                          </a:solidFill>
                          <a:latin typeface="Inter" panose="020B0604020202020204" charset="0"/>
                          <a:ea typeface="Inter" panose="020B0604020202020204" charset="0"/>
                        </a:rPr>
                        <a:t>Accuracy 96%, Recall 9%</a:t>
                      </a:r>
                    </a:p>
                    <a:p>
                      <a:pPr marL="0" marR="0" lvl="0" indent="0" algn="l" defTabSz="914400" rtl="0" eaLnBrk="1" fontAlgn="auto" latinLnBrk="0" hangingPunct="1">
                        <a:lnSpc>
                          <a:spcPts val="2659"/>
                        </a:lnSpc>
                        <a:spcBef>
                          <a:spcPts val="0"/>
                        </a:spcBef>
                        <a:spcAft>
                          <a:spcPts val="0"/>
                        </a:spcAft>
                        <a:buClrTx/>
                        <a:buSzTx/>
                        <a:buFontTx/>
                        <a:buNone/>
                        <a:tabLst/>
                        <a:defRPr/>
                      </a:pPr>
                      <a:r>
                        <a:rPr lang="en-US" sz="1500" dirty="0">
                          <a:solidFill>
                            <a:srgbClr val="000000"/>
                          </a:solidFill>
                          <a:latin typeface="Inter"/>
                        </a:rPr>
                        <a:t>RF </a:t>
                      </a:r>
                      <a:r>
                        <a:rPr lang="en-US" sz="1500" dirty="0">
                          <a:solidFill>
                            <a:srgbClr val="000000"/>
                          </a:solidFill>
                          <a:latin typeface="Inter Bold"/>
                        </a:rPr>
                        <a:t>Accuracy 99%, </a:t>
                      </a:r>
                      <a:r>
                        <a:rPr lang="en-US" sz="1500" b="0" dirty="0">
                          <a:solidFill>
                            <a:srgbClr val="000000"/>
                          </a:solidFill>
                          <a:latin typeface="Inter" panose="020B0604020202020204" charset="0"/>
                          <a:ea typeface="Inter" panose="020B0604020202020204" charset="0"/>
                        </a:rPr>
                        <a:t>Recall 21%</a:t>
                      </a:r>
                    </a:p>
                  </a:txBody>
                  <a:tcPr marL="190500" marR="190500" marT="190500" marB="190500" anchor="ct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 name="TextBox 6"/>
          <p:cNvSpPr txBox="1"/>
          <p:nvPr/>
        </p:nvSpPr>
        <p:spPr>
          <a:xfrm>
            <a:off x="5373767" y="999207"/>
            <a:ext cx="7540461" cy="703782"/>
          </a:xfrm>
          <a:prstGeom prst="rect">
            <a:avLst/>
          </a:prstGeom>
        </p:spPr>
        <p:txBody>
          <a:bodyPr lIns="0" tIns="0" rIns="0" bIns="0" rtlCol="0" anchor="t">
            <a:spAutoFit/>
          </a:bodyPr>
          <a:lstStyle/>
          <a:p>
            <a:pPr algn="ctr">
              <a:lnSpc>
                <a:spcPts val="6019"/>
              </a:lnSpc>
            </a:pPr>
            <a:r>
              <a:rPr lang="en-US" sz="4299" spc="85" dirty="0">
                <a:solidFill>
                  <a:srgbClr val="FFFFFF"/>
                </a:solidFill>
                <a:latin typeface="Public Sans Bold" panose="020B0604020202020204" charset="0"/>
              </a:rPr>
              <a:t>TỔNG QUAN NGHIÊN CỨU</a:t>
            </a:r>
          </a:p>
        </p:txBody>
      </p:sp>
      <p:sp>
        <p:nvSpPr>
          <p:cNvPr id="7" name="TextBox 7"/>
          <p:cNvSpPr txBox="1"/>
          <p:nvPr/>
        </p:nvSpPr>
        <p:spPr>
          <a:xfrm>
            <a:off x="5772356" y="9410700"/>
            <a:ext cx="6743284" cy="377825"/>
          </a:xfrm>
          <a:prstGeom prst="rect">
            <a:avLst/>
          </a:prstGeom>
        </p:spPr>
        <p:txBody>
          <a:bodyPr lIns="0" tIns="0" rIns="0" bIns="0" rtlCol="0" anchor="t">
            <a:spAutoFit/>
          </a:bodyPr>
          <a:lstStyle/>
          <a:p>
            <a:pPr marL="0" lvl="0" indent="0" algn="ctr">
              <a:lnSpc>
                <a:spcPts val="3100"/>
              </a:lnSpc>
            </a:pPr>
            <a:r>
              <a:rPr lang="en-US" sz="2000">
                <a:solidFill>
                  <a:srgbClr val="000000"/>
                </a:solidFill>
                <a:latin typeface="Open Sans Italics"/>
              </a:rPr>
              <a:t>(Nguồn tác giả tổng hợp)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518</TotalTime>
  <Words>4028</Words>
  <Application>Microsoft Office PowerPoint</Application>
  <PresentationFormat>Custom</PresentationFormat>
  <Paragraphs>601</Paragraphs>
  <Slides>24</Slides>
  <Notes>15</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24</vt:i4>
      </vt:variant>
    </vt:vector>
  </HeadingPairs>
  <TitlesOfParts>
    <vt:vector size="39" baseType="lpstr">
      <vt:lpstr>Public Sans</vt:lpstr>
      <vt:lpstr>Open Sans </vt:lpstr>
      <vt:lpstr>Open Sans</vt:lpstr>
      <vt:lpstr>Inter Bold</vt:lpstr>
      <vt:lpstr>Open Sans Bold</vt:lpstr>
      <vt:lpstr>Aptos</vt:lpstr>
      <vt:lpstr>Garet Bold</vt:lpstr>
      <vt:lpstr>Arial</vt:lpstr>
      <vt:lpstr>Open Sans Italics</vt:lpstr>
      <vt:lpstr>Inter</vt:lpstr>
      <vt:lpstr>Public Sans Bold</vt:lpstr>
      <vt:lpstr>Garet</vt:lpstr>
      <vt:lpstr>Calibri</vt:lpstr>
      <vt:lpstr>Inter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23A4040155_KhoaLuanTotNghiep</dc:title>
  <cp:lastModifiedBy>Đoàn Nguyễn Quang</cp:lastModifiedBy>
  <cp:revision>10</cp:revision>
  <dcterms:created xsi:type="dcterms:W3CDTF">2006-08-16T00:00:00Z</dcterms:created>
  <dcterms:modified xsi:type="dcterms:W3CDTF">2024-05-12T00:28:20Z</dcterms:modified>
  <dc:identifier>DAGEmjYAZV0</dc:identifier>
</cp:coreProperties>
</file>